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5" d="100"/>
          <a:sy n="95" d="100"/>
        </p:scale>
        <p:origin x="145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FB4E8-A4F7-4549-8B02-13FD9D99AEE6}"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s-UY"/>
        </a:p>
      </dgm:t>
    </dgm:pt>
    <dgm:pt modelId="{31A34330-1FE0-4E38-A54C-EC7B6F79CD31}">
      <dgm:prSet phldrT="[Texto]"/>
      <dgm:spPr/>
      <dgm:t>
        <a:bodyPr/>
        <a:lstStyle/>
        <a:p>
          <a:r>
            <a:rPr lang="es-ES" dirty="0"/>
            <a:t>Use SPACEX REST API</a:t>
          </a:r>
          <a:endParaRPr lang="es-UY" dirty="0"/>
        </a:p>
      </dgm:t>
    </dgm:pt>
    <dgm:pt modelId="{51C82EF2-9044-4E62-BBCB-7439F9028ED0}" type="parTrans" cxnId="{EBF43BE0-0DF5-4BEF-88CE-68E65449F312}">
      <dgm:prSet/>
      <dgm:spPr/>
      <dgm:t>
        <a:bodyPr/>
        <a:lstStyle/>
        <a:p>
          <a:endParaRPr lang="es-UY"/>
        </a:p>
      </dgm:t>
    </dgm:pt>
    <dgm:pt modelId="{822F77D2-719F-4391-83EE-4FE639BA5BEF}" type="sibTrans" cxnId="{EBF43BE0-0DF5-4BEF-88CE-68E65449F312}">
      <dgm:prSet/>
      <dgm:spPr/>
      <dgm:t>
        <a:bodyPr/>
        <a:lstStyle/>
        <a:p>
          <a:endParaRPr lang="es-UY"/>
        </a:p>
      </dgm:t>
    </dgm:pt>
    <dgm:pt modelId="{6DE1BC5E-E435-4839-9C54-61CBF7649A8D}">
      <dgm:prSet phldrT="[Texto]"/>
      <dgm:spPr/>
      <dgm:t>
        <a:bodyPr/>
        <a:lstStyle/>
        <a:p>
          <a:r>
            <a:rPr lang="es-ES" dirty="0" err="1"/>
            <a:t>Returns</a:t>
          </a:r>
          <a:r>
            <a:rPr lang="es-ES" dirty="0"/>
            <a:t> SpaceX data in .JSON</a:t>
          </a:r>
          <a:endParaRPr lang="es-UY" dirty="0"/>
        </a:p>
      </dgm:t>
    </dgm:pt>
    <dgm:pt modelId="{9FAE2810-2765-4C64-9BC5-F23E536F9150}" type="parTrans" cxnId="{096FFB75-24B5-4D00-AFAC-9900B3A8C01F}">
      <dgm:prSet/>
      <dgm:spPr/>
      <dgm:t>
        <a:bodyPr/>
        <a:lstStyle/>
        <a:p>
          <a:endParaRPr lang="es-UY"/>
        </a:p>
      </dgm:t>
    </dgm:pt>
    <dgm:pt modelId="{DC413402-C152-49F0-9BC0-E1315244B76D}" type="sibTrans" cxnId="{096FFB75-24B5-4D00-AFAC-9900B3A8C01F}">
      <dgm:prSet/>
      <dgm:spPr/>
      <dgm:t>
        <a:bodyPr/>
        <a:lstStyle/>
        <a:p>
          <a:endParaRPr lang="es-UY"/>
        </a:p>
      </dgm:t>
    </dgm:pt>
    <dgm:pt modelId="{B777ED28-343F-43AC-8671-BA86A94B0DEF}">
      <dgm:prSet phldrT="[Texto]"/>
      <dgm:spPr/>
      <dgm:t>
        <a:bodyPr/>
        <a:lstStyle/>
        <a:p>
          <a:r>
            <a:rPr lang="es-ES" dirty="0" err="1"/>
            <a:t>Normalize</a:t>
          </a:r>
          <a:r>
            <a:rPr lang="es-ES" dirty="0"/>
            <a:t> data </a:t>
          </a:r>
          <a:r>
            <a:rPr lang="es-ES" dirty="0" err="1"/>
            <a:t>into</a:t>
          </a:r>
          <a:r>
            <a:rPr lang="es-ES" dirty="0"/>
            <a:t> </a:t>
          </a:r>
          <a:r>
            <a:rPr lang="es-ES" dirty="0" err="1"/>
            <a:t>csv</a:t>
          </a:r>
          <a:r>
            <a:rPr lang="es-ES" dirty="0"/>
            <a:t> file</a:t>
          </a:r>
          <a:endParaRPr lang="es-UY" dirty="0"/>
        </a:p>
      </dgm:t>
    </dgm:pt>
    <dgm:pt modelId="{91DB4FED-1366-4FB9-A79B-0464BD9B0A75}" type="parTrans" cxnId="{7FB2E628-EE0E-4F91-B0FE-978B3714ED0F}">
      <dgm:prSet/>
      <dgm:spPr/>
      <dgm:t>
        <a:bodyPr/>
        <a:lstStyle/>
        <a:p>
          <a:endParaRPr lang="es-UY"/>
        </a:p>
      </dgm:t>
    </dgm:pt>
    <dgm:pt modelId="{4E4E1E3B-3D2B-428A-9475-5FD7133CFD39}" type="sibTrans" cxnId="{7FB2E628-EE0E-4F91-B0FE-978B3714ED0F}">
      <dgm:prSet/>
      <dgm:spPr/>
      <dgm:t>
        <a:bodyPr/>
        <a:lstStyle/>
        <a:p>
          <a:endParaRPr lang="es-UY"/>
        </a:p>
      </dgm:t>
    </dgm:pt>
    <dgm:pt modelId="{CB51DD79-0E68-4121-A007-596405A23323}">
      <dgm:prSet phldrT="[Texto]"/>
      <dgm:spPr/>
      <dgm:t>
        <a:bodyPr/>
        <a:lstStyle/>
        <a:p>
          <a:r>
            <a:rPr lang="es-ES" dirty="0" err="1"/>
            <a:t>Ready</a:t>
          </a:r>
          <a:r>
            <a:rPr lang="es-ES" dirty="0"/>
            <a:t> </a:t>
          </a:r>
          <a:r>
            <a:rPr lang="es-ES" dirty="0" err="1"/>
            <a:t>for</a:t>
          </a:r>
          <a:r>
            <a:rPr lang="es-ES" dirty="0"/>
            <a:t> data </a:t>
          </a:r>
          <a:r>
            <a:rPr lang="es-ES" dirty="0" err="1"/>
            <a:t>consolidation</a:t>
          </a:r>
          <a:r>
            <a:rPr lang="es-ES" dirty="0"/>
            <a:t> and </a:t>
          </a:r>
          <a:r>
            <a:rPr lang="es-ES" dirty="0" err="1"/>
            <a:t>wrangling</a:t>
          </a:r>
          <a:endParaRPr lang="es-UY" dirty="0"/>
        </a:p>
      </dgm:t>
    </dgm:pt>
    <dgm:pt modelId="{30A8258A-C32B-43F1-AED4-DEDC5D7F79D1}" type="parTrans" cxnId="{3227F972-7B26-4405-99E6-EB99FA8893DF}">
      <dgm:prSet/>
      <dgm:spPr/>
      <dgm:t>
        <a:bodyPr/>
        <a:lstStyle/>
        <a:p>
          <a:endParaRPr lang="es-UY"/>
        </a:p>
      </dgm:t>
    </dgm:pt>
    <dgm:pt modelId="{E321C541-57AA-423A-90BF-E83391A51421}" type="sibTrans" cxnId="{3227F972-7B26-4405-99E6-EB99FA8893DF}">
      <dgm:prSet/>
      <dgm:spPr/>
      <dgm:t>
        <a:bodyPr/>
        <a:lstStyle/>
        <a:p>
          <a:endParaRPr lang="es-UY"/>
        </a:p>
      </dgm:t>
    </dgm:pt>
    <dgm:pt modelId="{C13D9853-5519-48EC-94E5-84FE5B8DEFE0}">
      <dgm:prSet phldrT="[Texto]"/>
      <dgm:spPr/>
      <dgm:t>
        <a:bodyPr/>
        <a:lstStyle/>
        <a:p>
          <a:r>
            <a:rPr lang="es-ES" dirty="0" err="1"/>
            <a:t>Get</a:t>
          </a:r>
          <a:r>
            <a:rPr lang="es-ES" dirty="0"/>
            <a:t> HTML Response </a:t>
          </a:r>
          <a:r>
            <a:rPr lang="es-ES" dirty="0" err="1"/>
            <a:t>from</a:t>
          </a:r>
          <a:r>
            <a:rPr lang="es-ES" dirty="0"/>
            <a:t> Wikipedia</a:t>
          </a:r>
          <a:endParaRPr lang="es-UY" dirty="0"/>
        </a:p>
      </dgm:t>
    </dgm:pt>
    <dgm:pt modelId="{9DA1A348-E64A-4232-A01F-E9C18BE925E8}" type="parTrans" cxnId="{64A72176-A0AB-4F51-8162-0AB52461C1B9}">
      <dgm:prSet/>
      <dgm:spPr/>
      <dgm:t>
        <a:bodyPr/>
        <a:lstStyle/>
        <a:p>
          <a:endParaRPr lang="es-UY"/>
        </a:p>
      </dgm:t>
    </dgm:pt>
    <dgm:pt modelId="{AE2850C4-BE1F-4B44-8BB8-9C54F68B6C77}" type="sibTrans" cxnId="{64A72176-A0AB-4F51-8162-0AB52461C1B9}">
      <dgm:prSet/>
      <dgm:spPr/>
      <dgm:t>
        <a:bodyPr/>
        <a:lstStyle/>
        <a:p>
          <a:endParaRPr lang="es-UY"/>
        </a:p>
      </dgm:t>
    </dgm:pt>
    <dgm:pt modelId="{169BCB68-DFCD-4053-97E8-97397E58D001}">
      <dgm:prSet phldrT="[Texto]"/>
      <dgm:spPr/>
      <dgm:t>
        <a:bodyPr/>
        <a:lstStyle/>
        <a:p>
          <a:r>
            <a:rPr lang="es-ES" dirty="0" err="1"/>
            <a:t>Extract</a:t>
          </a:r>
          <a:r>
            <a:rPr lang="es-ES" dirty="0"/>
            <a:t> data </a:t>
          </a:r>
          <a:r>
            <a:rPr lang="es-ES" dirty="0" err="1"/>
            <a:t>using</a:t>
          </a:r>
          <a:r>
            <a:rPr lang="es-ES" dirty="0"/>
            <a:t> </a:t>
          </a:r>
          <a:r>
            <a:rPr lang="es-ES" dirty="0" err="1"/>
            <a:t>beautiful</a:t>
          </a:r>
          <a:r>
            <a:rPr lang="es-ES" dirty="0"/>
            <a:t> </a:t>
          </a:r>
          <a:r>
            <a:rPr lang="es-ES" dirty="0" err="1"/>
            <a:t>soup</a:t>
          </a:r>
          <a:endParaRPr lang="es-UY" dirty="0"/>
        </a:p>
      </dgm:t>
    </dgm:pt>
    <dgm:pt modelId="{D4F1F1B6-68B3-436F-BEEB-009BC69CC1AC}" type="parTrans" cxnId="{6F694905-9AF4-4C9F-8355-2F83A54D2491}">
      <dgm:prSet/>
      <dgm:spPr/>
      <dgm:t>
        <a:bodyPr/>
        <a:lstStyle/>
        <a:p>
          <a:endParaRPr lang="es-UY"/>
        </a:p>
      </dgm:t>
    </dgm:pt>
    <dgm:pt modelId="{BCADF10A-2683-4B4A-810F-BE512DB20FE4}" type="sibTrans" cxnId="{6F694905-9AF4-4C9F-8355-2F83A54D2491}">
      <dgm:prSet/>
      <dgm:spPr/>
      <dgm:t>
        <a:bodyPr/>
        <a:lstStyle/>
        <a:p>
          <a:endParaRPr lang="es-UY"/>
        </a:p>
      </dgm:t>
    </dgm:pt>
    <dgm:pt modelId="{C13A4171-127C-4DD2-B374-E9B3420EDA5B}">
      <dgm:prSet phldrT="[Texto]"/>
      <dgm:spPr/>
      <dgm:t>
        <a:bodyPr/>
        <a:lstStyle/>
        <a:p>
          <a:r>
            <a:rPr lang="es-ES" dirty="0" err="1"/>
            <a:t>Normalize</a:t>
          </a:r>
          <a:r>
            <a:rPr lang="es-ES" dirty="0"/>
            <a:t> data </a:t>
          </a:r>
          <a:r>
            <a:rPr lang="es-ES" dirty="0" err="1"/>
            <a:t>into</a:t>
          </a:r>
          <a:r>
            <a:rPr lang="es-ES" dirty="0"/>
            <a:t> </a:t>
          </a:r>
          <a:r>
            <a:rPr lang="es-ES" dirty="0" err="1"/>
            <a:t>csv</a:t>
          </a:r>
          <a:r>
            <a:rPr lang="es-ES" dirty="0"/>
            <a:t> file</a:t>
          </a:r>
          <a:endParaRPr lang="es-UY" dirty="0"/>
        </a:p>
      </dgm:t>
    </dgm:pt>
    <dgm:pt modelId="{AC233F12-A381-4788-AC38-349B025F3608}" type="parTrans" cxnId="{293E35F9-D8BC-4902-ADA1-ACEABEBF7F33}">
      <dgm:prSet/>
      <dgm:spPr/>
      <dgm:t>
        <a:bodyPr/>
        <a:lstStyle/>
        <a:p>
          <a:endParaRPr lang="es-UY"/>
        </a:p>
      </dgm:t>
    </dgm:pt>
    <dgm:pt modelId="{4FFD19C3-01BA-4572-BAB1-4A6EC8A4C5B3}" type="sibTrans" cxnId="{293E35F9-D8BC-4902-ADA1-ACEABEBF7F33}">
      <dgm:prSet/>
      <dgm:spPr/>
      <dgm:t>
        <a:bodyPr/>
        <a:lstStyle/>
        <a:p>
          <a:endParaRPr lang="es-UY"/>
        </a:p>
      </dgm:t>
    </dgm:pt>
    <dgm:pt modelId="{709ECFF0-60F6-493A-933F-99FA5959BB49}" type="pres">
      <dgm:prSet presAssocID="{BADFB4E8-A4F7-4549-8B02-13FD9D99AEE6}" presName="Name0" presStyleCnt="0">
        <dgm:presLayoutVars>
          <dgm:dir/>
          <dgm:resizeHandles val="exact"/>
        </dgm:presLayoutVars>
      </dgm:prSet>
      <dgm:spPr/>
    </dgm:pt>
    <dgm:pt modelId="{0E792DFC-7FE9-4E14-A05D-88355E26973B}" type="pres">
      <dgm:prSet presAssocID="{31A34330-1FE0-4E38-A54C-EC7B6F79CD31}" presName="node" presStyleLbl="node1" presStyleIdx="0" presStyleCnt="7" custScaleX="32719" custScaleY="42651" custLinFactNeighborX="-8427" custLinFactNeighborY="-60">
        <dgm:presLayoutVars>
          <dgm:bulletEnabled val="1"/>
        </dgm:presLayoutVars>
      </dgm:prSet>
      <dgm:spPr/>
    </dgm:pt>
    <dgm:pt modelId="{8B92F94E-F2DF-4B32-88BE-68CC69813943}" type="pres">
      <dgm:prSet presAssocID="{822F77D2-719F-4391-83EE-4FE639BA5BEF}" presName="sibTrans" presStyleLbl="sibTrans1D1" presStyleIdx="0" presStyleCnt="6"/>
      <dgm:spPr/>
    </dgm:pt>
    <dgm:pt modelId="{6213A528-48A6-47FB-AF53-13EF1998BBB5}" type="pres">
      <dgm:prSet presAssocID="{822F77D2-719F-4391-83EE-4FE639BA5BEF}" presName="connectorText" presStyleLbl="sibTrans1D1" presStyleIdx="0" presStyleCnt="6"/>
      <dgm:spPr/>
    </dgm:pt>
    <dgm:pt modelId="{92D3871B-D63D-4436-A3D8-2F243E927657}" type="pres">
      <dgm:prSet presAssocID="{6DE1BC5E-E435-4839-9C54-61CBF7649A8D}" presName="node" presStyleLbl="node1" presStyleIdx="1" presStyleCnt="7" custScaleX="37136" custScaleY="42150" custLinFactNeighborX="-19917" custLinFactNeighborY="-60">
        <dgm:presLayoutVars>
          <dgm:bulletEnabled val="1"/>
        </dgm:presLayoutVars>
      </dgm:prSet>
      <dgm:spPr/>
    </dgm:pt>
    <dgm:pt modelId="{23EDB58C-3BCF-4813-9E71-0F9B4E1CE446}" type="pres">
      <dgm:prSet presAssocID="{DC413402-C152-49F0-9BC0-E1315244B76D}" presName="sibTrans" presStyleLbl="sibTrans1D1" presStyleIdx="1" presStyleCnt="6"/>
      <dgm:spPr/>
    </dgm:pt>
    <dgm:pt modelId="{F1A04D2B-6BA0-4E68-8F67-96B377DCDA91}" type="pres">
      <dgm:prSet presAssocID="{DC413402-C152-49F0-9BC0-E1315244B76D}" presName="connectorText" presStyleLbl="sibTrans1D1" presStyleIdx="1" presStyleCnt="6"/>
      <dgm:spPr/>
    </dgm:pt>
    <dgm:pt modelId="{FFDEBCAC-5ECC-4962-AC93-18783E775226}" type="pres">
      <dgm:prSet presAssocID="{B777ED28-343F-43AC-8671-BA86A94B0DEF}" presName="node" presStyleLbl="node1" presStyleIdx="2" presStyleCnt="7" custScaleX="29093" custScaleY="43793" custLinFactNeighborX="-34476" custLinFactNeighborY="-101">
        <dgm:presLayoutVars>
          <dgm:bulletEnabled val="1"/>
        </dgm:presLayoutVars>
      </dgm:prSet>
      <dgm:spPr/>
    </dgm:pt>
    <dgm:pt modelId="{4A01F658-EEAA-4B3E-8385-FAB1A9CD7C9C}" type="pres">
      <dgm:prSet presAssocID="{4E4E1E3B-3D2B-428A-9475-5FD7133CFD39}" presName="sibTrans" presStyleLbl="sibTrans1D1" presStyleIdx="2" presStyleCnt="6"/>
      <dgm:spPr/>
    </dgm:pt>
    <dgm:pt modelId="{048EF242-89CB-44F5-88AA-2ABBB62AAA4C}" type="pres">
      <dgm:prSet presAssocID="{4E4E1E3B-3D2B-428A-9475-5FD7133CFD39}" presName="connectorText" presStyleLbl="sibTrans1D1" presStyleIdx="2" presStyleCnt="6"/>
      <dgm:spPr/>
    </dgm:pt>
    <dgm:pt modelId="{1D46EB86-1C61-4751-8EE0-CC5812DB8415}" type="pres">
      <dgm:prSet presAssocID="{CB51DD79-0E68-4121-A007-596405A23323}" presName="node" presStyleLbl="node1" presStyleIdx="3" presStyleCnt="7" custScaleX="29634" custScaleY="36756" custLinFactNeighborX="-31471" custLinFactNeighborY="58177">
        <dgm:presLayoutVars>
          <dgm:bulletEnabled val="1"/>
        </dgm:presLayoutVars>
      </dgm:prSet>
      <dgm:spPr/>
    </dgm:pt>
    <dgm:pt modelId="{B4BD4365-A353-480F-BDAB-C6102E0332F7}" type="pres">
      <dgm:prSet presAssocID="{E321C541-57AA-423A-90BF-E83391A51421}" presName="sibTrans" presStyleLbl="sibTrans1D1" presStyleIdx="3" presStyleCnt="6"/>
      <dgm:spPr/>
    </dgm:pt>
    <dgm:pt modelId="{997B3B8D-CBE5-4DD5-AC31-D1D10E41BA45}" type="pres">
      <dgm:prSet presAssocID="{E321C541-57AA-423A-90BF-E83391A51421}" presName="connectorText" presStyleLbl="sibTrans1D1" presStyleIdx="3" presStyleCnt="6"/>
      <dgm:spPr/>
    </dgm:pt>
    <dgm:pt modelId="{E6C409BB-0128-4EB7-9AC5-FFD2E487CD3A}" type="pres">
      <dgm:prSet presAssocID="{C13D9853-5519-48EC-94E5-84FE5B8DEFE0}" presName="node" presStyleLbl="node1" presStyleIdx="4" presStyleCnt="7" custScaleX="32719" custScaleY="42651" custLinFactNeighborX="-8427" custLinFactNeighborY="-60">
        <dgm:presLayoutVars>
          <dgm:bulletEnabled val="1"/>
        </dgm:presLayoutVars>
      </dgm:prSet>
      <dgm:spPr/>
    </dgm:pt>
    <dgm:pt modelId="{DDF2124F-7B9F-4F92-B0D9-9A8FCF7392A7}" type="pres">
      <dgm:prSet presAssocID="{AE2850C4-BE1F-4B44-8BB8-9C54F68B6C77}" presName="sibTrans" presStyleLbl="sibTrans1D1" presStyleIdx="4" presStyleCnt="6"/>
      <dgm:spPr/>
    </dgm:pt>
    <dgm:pt modelId="{743345BF-8A0F-4DD4-83D9-460401400598}" type="pres">
      <dgm:prSet presAssocID="{AE2850C4-BE1F-4B44-8BB8-9C54F68B6C77}" presName="connectorText" presStyleLbl="sibTrans1D1" presStyleIdx="4" presStyleCnt="6"/>
      <dgm:spPr/>
    </dgm:pt>
    <dgm:pt modelId="{756C6A5A-4EEC-491D-B43F-6C14FA9AE539}" type="pres">
      <dgm:prSet presAssocID="{169BCB68-DFCD-4053-97E8-97397E58D001}" presName="node" presStyleLbl="node1" presStyleIdx="5" presStyleCnt="7" custScaleX="37136" custScaleY="42150" custLinFactNeighborX="-18212" custLinFactNeighborY="-60">
        <dgm:presLayoutVars>
          <dgm:bulletEnabled val="1"/>
        </dgm:presLayoutVars>
      </dgm:prSet>
      <dgm:spPr/>
    </dgm:pt>
    <dgm:pt modelId="{9633A914-5535-4F1D-BF07-F81BCE784D3B}" type="pres">
      <dgm:prSet presAssocID="{BCADF10A-2683-4B4A-810F-BE512DB20FE4}" presName="sibTrans" presStyleLbl="sibTrans1D1" presStyleIdx="5" presStyleCnt="6"/>
      <dgm:spPr/>
    </dgm:pt>
    <dgm:pt modelId="{A8F2A5C5-86D1-4295-8A09-5BD8ABD2DD0D}" type="pres">
      <dgm:prSet presAssocID="{BCADF10A-2683-4B4A-810F-BE512DB20FE4}" presName="connectorText" presStyleLbl="sibTrans1D1" presStyleIdx="5" presStyleCnt="6"/>
      <dgm:spPr/>
    </dgm:pt>
    <dgm:pt modelId="{0800A902-65A5-4387-9333-C32657A952F9}" type="pres">
      <dgm:prSet presAssocID="{C13A4171-127C-4DD2-B374-E9B3420EDA5B}" presName="node" presStyleLbl="node1" presStyleIdx="6" presStyleCnt="7" custScaleX="29093" custScaleY="43793" custLinFactNeighborX="-34476" custLinFactNeighborY="-101">
        <dgm:presLayoutVars>
          <dgm:bulletEnabled val="1"/>
        </dgm:presLayoutVars>
      </dgm:prSet>
      <dgm:spPr/>
    </dgm:pt>
  </dgm:ptLst>
  <dgm:cxnLst>
    <dgm:cxn modelId="{6F694905-9AF4-4C9F-8355-2F83A54D2491}" srcId="{BADFB4E8-A4F7-4549-8B02-13FD9D99AEE6}" destId="{169BCB68-DFCD-4053-97E8-97397E58D001}" srcOrd="5" destOrd="0" parTransId="{D4F1F1B6-68B3-436F-BEEB-009BC69CC1AC}" sibTransId="{BCADF10A-2683-4B4A-810F-BE512DB20FE4}"/>
    <dgm:cxn modelId="{1D9D4607-8ECA-4459-A1BF-ECB67C6AF55C}" type="presOf" srcId="{BCADF10A-2683-4B4A-810F-BE512DB20FE4}" destId="{A8F2A5C5-86D1-4295-8A09-5BD8ABD2DD0D}" srcOrd="1" destOrd="0" presId="urn:microsoft.com/office/officeart/2005/8/layout/bProcess3"/>
    <dgm:cxn modelId="{6BDCD10B-B0E7-44BD-AE30-CDABACBF544D}" type="presOf" srcId="{822F77D2-719F-4391-83EE-4FE639BA5BEF}" destId="{6213A528-48A6-47FB-AF53-13EF1998BBB5}" srcOrd="1" destOrd="0" presId="urn:microsoft.com/office/officeart/2005/8/layout/bProcess3"/>
    <dgm:cxn modelId="{F72AF60C-1E3F-4AA6-A678-A87021358329}" type="presOf" srcId="{AE2850C4-BE1F-4B44-8BB8-9C54F68B6C77}" destId="{DDF2124F-7B9F-4F92-B0D9-9A8FCF7392A7}" srcOrd="0" destOrd="0" presId="urn:microsoft.com/office/officeart/2005/8/layout/bProcess3"/>
    <dgm:cxn modelId="{D444DC1A-FD4D-45F1-A9E5-0AC95323BB6C}" type="presOf" srcId="{169BCB68-DFCD-4053-97E8-97397E58D001}" destId="{756C6A5A-4EEC-491D-B43F-6C14FA9AE539}" srcOrd="0" destOrd="0" presId="urn:microsoft.com/office/officeart/2005/8/layout/bProcess3"/>
    <dgm:cxn modelId="{7FB2E628-EE0E-4F91-B0FE-978B3714ED0F}" srcId="{BADFB4E8-A4F7-4549-8B02-13FD9D99AEE6}" destId="{B777ED28-343F-43AC-8671-BA86A94B0DEF}" srcOrd="2" destOrd="0" parTransId="{91DB4FED-1366-4FB9-A79B-0464BD9B0A75}" sibTransId="{4E4E1E3B-3D2B-428A-9475-5FD7133CFD39}"/>
    <dgm:cxn modelId="{675B022F-2F57-4BF6-BEB0-67D4FD55CE30}" type="presOf" srcId="{DC413402-C152-49F0-9BC0-E1315244B76D}" destId="{23EDB58C-3BCF-4813-9E71-0F9B4E1CE446}" srcOrd="0" destOrd="0" presId="urn:microsoft.com/office/officeart/2005/8/layout/bProcess3"/>
    <dgm:cxn modelId="{FC240436-8196-432B-BB64-0B9DB35DA187}" type="presOf" srcId="{4E4E1E3B-3D2B-428A-9475-5FD7133CFD39}" destId="{048EF242-89CB-44F5-88AA-2ABBB62AAA4C}" srcOrd="1" destOrd="0" presId="urn:microsoft.com/office/officeart/2005/8/layout/bProcess3"/>
    <dgm:cxn modelId="{C32D953C-CE33-4220-9849-8B7E8F3A9B6B}" type="presOf" srcId="{E321C541-57AA-423A-90BF-E83391A51421}" destId="{997B3B8D-CBE5-4DD5-AC31-D1D10E41BA45}" srcOrd="1" destOrd="0" presId="urn:microsoft.com/office/officeart/2005/8/layout/bProcess3"/>
    <dgm:cxn modelId="{FA8CD560-9052-4458-B97A-F42441958EF4}" type="presOf" srcId="{31A34330-1FE0-4E38-A54C-EC7B6F79CD31}" destId="{0E792DFC-7FE9-4E14-A05D-88355E26973B}" srcOrd="0" destOrd="0" presId="urn:microsoft.com/office/officeart/2005/8/layout/bProcess3"/>
    <dgm:cxn modelId="{D32E3268-A974-4886-80CF-0BC98DF0D008}" type="presOf" srcId="{4E4E1E3B-3D2B-428A-9475-5FD7133CFD39}" destId="{4A01F658-EEAA-4B3E-8385-FAB1A9CD7C9C}" srcOrd="0" destOrd="0" presId="urn:microsoft.com/office/officeart/2005/8/layout/bProcess3"/>
    <dgm:cxn modelId="{3227F972-7B26-4405-99E6-EB99FA8893DF}" srcId="{BADFB4E8-A4F7-4549-8B02-13FD9D99AEE6}" destId="{CB51DD79-0E68-4121-A007-596405A23323}" srcOrd="3" destOrd="0" parTransId="{30A8258A-C32B-43F1-AED4-DEDC5D7F79D1}" sibTransId="{E321C541-57AA-423A-90BF-E83391A51421}"/>
    <dgm:cxn modelId="{096FFB75-24B5-4D00-AFAC-9900B3A8C01F}" srcId="{BADFB4E8-A4F7-4549-8B02-13FD9D99AEE6}" destId="{6DE1BC5E-E435-4839-9C54-61CBF7649A8D}" srcOrd="1" destOrd="0" parTransId="{9FAE2810-2765-4C64-9BC5-F23E536F9150}" sibTransId="{DC413402-C152-49F0-9BC0-E1315244B76D}"/>
    <dgm:cxn modelId="{64A72176-A0AB-4F51-8162-0AB52461C1B9}" srcId="{BADFB4E8-A4F7-4549-8B02-13FD9D99AEE6}" destId="{C13D9853-5519-48EC-94E5-84FE5B8DEFE0}" srcOrd="4" destOrd="0" parTransId="{9DA1A348-E64A-4232-A01F-E9C18BE925E8}" sibTransId="{AE2850C4-BE1F-4B44-8BB8-9C54F68B6C77}"/>
    <dgm:cxn modelId="{370E9277-52BA-471C-A789-D6F3172C15A8}" type="presOf" srcId="{DC413402-C152-49F0-9BC0-E1315244B76D}" destId="{F1A04D2B-6BA0-4E68-8F67-96B377DCDA91}" srcOrd="1" destOrd="0" presId="urn:microsoft.com/office/officeart/2005/8/layout/bProcess3"/>
    <dgm:cxn modelId="{1D57D57A-5BA5-4DCB-9B23-8C16A69ADE51}" type="presOf" srcId="{C13A4171-127C-4DD2-B374-E9B3420EDA5B}" destId="{0800A902-65A5-4387-9333-C32657A952F9}" srcOrd="0" destOrd="0" presId="urn:microsoft.com/office/officeart/2005/8/layout/bProcess3"/>
    <dgm:cxn modelId="{86595D82-B66D-4288-AB62-1C4C4B5FC3DA}" type="presOf" srcId="{E321C541-57AA-423A-90BF-E83391A51421}" destId="{B4BD4365-A353-480F-BDAB-C6102E0332F7}" srcOrd="0" destOrd="0" presId="urn:microsoft.com/office/officeart/2005/8/layout/bProcess3"/>
    <dgm:cxn modelId="{C95010A5-A7AA-4F89-904F-6A8967BB67A7}" type="presOf" srcId="{AE2850C4-BE1F-4B44-8BB8-9C54F68B6C77}" destId="{743345BF-8A0F-4DD4-83D9-460401400598}" srcOrd="1" destOrd="0" presId="urn:microsoft.com/office/officeart/2005/8/layout/bProcess3"/>
    <dgm:cxn modelId="{F15429AB-8BF3-480A-9BF9-9774F9F155A3}" type="presOf" srcId="{BADFB4E8-A4F7-4549-8B02-13FD9D99AEE6}" destId="{709ECFF0-60F6-493A-933F-99FA5959BB49}" srcOrd="0" destOrd="0" presId="urn:microsoft.com/office/officeart/2005/8/layout/bProcess3"/>
    <dgm:cxn modelId="{483711B7-0089-495B-9892-206B9FE41EED}" type="presOf" srcId="{C13D9853-5519-48EC-94E5-84FE5B8DEFE0}" destId="{E6C409BB-0128-4EB7-9AC5-FFD2E487CD3A}" srcOrd="0" destOrd="0" presId="urn:microsoft.com/office/officeart/2005/8/layout/bProcess3"/>
    <dgm:cxn modelId="{F37FDBBB-9A88-4A46-8D0F-B4EF6B588329}" type="presOf" srcId="{6DE1BC5E-E435-4839-9C54-61CBF7649A8D}" destId="{92D3871B-D63D-4436-A3D8-2F243E927657}" srcOrd="0" destOrd="0" presId="urn:microsoft.com/office/officeart/2005/8/layout/bProcess3"/>
    <dgm:cxn modelId="{E7FB69C5-DF4B-4AA5-AB5E-2FA0DE036676}" type="presOf" srcId="{CB51DD79-0E68-4121-A007-596405A23323}" destId="{1D46EB86-1C61-4751-8EE0-CC5812DB8415}" srcOrd="0" destOrd="0" presId="urn:microsoft.com/office/officeart/2005/8/layout/bProcess3"/>
    <dgm:cxn modelId="{D1E6C2D1-0D05-4413-B769-15B8482EBD64}" type="presOf" srcId="{822F77D2-719F-4391-83EE-4FE639BA5BEF}" destId="{8B92F94E-F2DF-4B32-88BE-68CC69813943}" srcOrd="0" destOrd="0" presId="urn:microsoft.com/office/officeart/2005/8/layout/bProcess3"/>
    <dgm:cxn modelId="{6E3996DD-273D-480F-8339-517E639CC391}" type="presOf" srcId="{B777ED28-343F-43AC-8671-BA86A94B0DEF}" destId="{FFDEBCAC-5ECC-4962-AC93-18783E775226}" srcOrd="0" destOrd="0" presId="urn:microsoft.com/office/officeart/2005/8/layout/bProcess3"/>
    <dgm:cxn modelId="{EBF43BE0-0DF5-4BEF-88CE-68E65449F312}" srcId="{BADFB4E8-A4F7-4549-8B02-13FD9D99AEE6}" destId="{31A34330-1FE0-4E38-A54C-EC7B6F79CD31}" srcOrd="0" destOrd="0" parTransId="{51C82EF2-9044-4E62-BBCB-7439F9028ED0}" sibTransId="{822F77D2-719F-4391-83EE-4FE639BA5BEF}"/>
    <dgm:cxn modelId="{CC0668F1-71E4-4235-AFF3-A0C4CAC5E50A}" type="presOf" srcId="{BCADF10A-2683-4B4A-810F-BE512DB20FE4}" destId="{9633A914-5535-4F1D-BF07-F81BCE784D3B}" srcOrd="0" destOrd="0" presId="urn:microsoft.com/office/officeart/2005/8/layout/bProcess3"/>
    <dgm:cxn modelId="{293E35F9-D8BC-4902-ADA1-ACEABEBF7F33}" srcId="{BADFB4E8-A4F7-4549-8B02-13FD9D99AEE6}" destId="{C13A4171-127C-4DD2-B374-E9B3420EDA5B}" srcOrd="6" destOrd="0" parTransId="{AC233F12-A381-4788-AC38-349B025F3608}" sibTransId="{4FFD19C3-01BA-4572-BAB1-4A6EC8A4C5B3}"/>
    <dgm:cxn modelId="{F8115A8F-5CCA-4054-8E1C-7529808F62AF}" type="presParOf" srcId="{709ECFF0-60F6-493A-933F-99FA5959BB49}" destId="{0E792DFC-7FE9-4E14-A05D-88355E26973B}" srcOrd="0" destOrd="0" presId="urn:microsoft.com/office/officeart/2005/8/layout/bProcess3"/>
    <dgm:cxn modelId="{0D7BCD48-47CF-4007-9115-FD4BA7E676BF}" type="presParOf" srcId="{709ECFF0-60F6-493A-933F-99FA5959BB49}" destId="{8B92F94E-F2DF-4B32-88BE-68CC69813943}" srcOrd="1" destOrd="0" presId="urn:microsoft.com/office/officeart/2005/8/layout/bProcess3"/>
    <dgm:cxn modelId="{D5951DDB-D9AA-4538-BB4A-BDF49EE85ECB}" type="presParOf" srcId="{8B92F94E-F2DF-4B32-88BE-68CC69813943}" destId="{6213A528-48A6-47FB-AF53-13EF1998BBB5}" srcOrd="0" destOrd="0" presId="urn:microsoft.com/office/officeart/2005/8/layout/bProcess3"/>
    <dgm:cxn modelId="{5B9E8337-80FC-4B1F-BC09-5AFC1CC2371B}" type="presParOf" srcId="{709ECFF0-60F6-493A-933F-99FA5959BB49}" destId="{92D3871B-D63D-4436-A3D8-2F243E927657}" srcOrd="2" destOrd="0" presId="urn:microsoft.com/office/officeart/2005/8/layout/bProcess3"/>
    <dgm:cxn modelId="{9E88BA30-849E-4C58-B695-9B5355D6DF03}" type="presParOf" srcId="{709ECFF0-60F6-493A-933F-99FA5959BB49}" destId="{23EDB58C-3BCF-4813-9E71-0F9B4E1CE446}" srcOrd="3" destOrd="0" presId="urn:microsoft.com/office/officeart/2005/8/layout/bProcess3"/>
    <dgm:cxn modelId="{897AD75A-0216-4F84-871D-6AF901BDD5ED}" type="presParOf" srcId="{23EDB58C-3BCF-4813-9E71-0F9B4E1CE446}" destId="{F1A04D2B-6BA0-4E68-8F67-96B377DCDA91}" srcOrd="0" destOrd="0" presId="urn:microsoft.com/office/officeart/2005/8/layout/bProcess3"/>
    <dgm:cxn modelId="{53BDF84E-5059-4115-A234-38D31D5F232A}" type="presParOf" srcId="{709ECFF0-60F6-493A-933F-99FA5959BB49}" destId="{FFDEBCAC-5ECC-4962-AC93-18783E775226}" srcOrd="4" destOrd="0" presId="urn:microsoft.com/office/officeart/2005/8/layout/bProcess3"/>
    <dgm:cxn modelId="{A54BA6DE-DB38-43D0-80B2-F7BDAEF81D42}" type="presParOf" srcId="{709ECFF0-60F6-493A-933F-99FA5959BB49}" destId="{4A01F658-EEAA-4B3E-8385-FAB1A9CD7C9C}" srcOrd="5" destOrd="0" presId="urn:microsoft.com/office/officeart/2005/8/layout/bProcess3"/>
    <dgm:cxn modelId="{3008541B-7827-4300-82CE-73DB58FAAE81}" type="presParOf" srcId="{4A01F658-EEAA-4B3E-8385-FAB1A9CD7C9C}" destId="{048EF242-89CB-44F5-88AA-2ABBB62AAA4C}" srcOrd="0" destOrd="0" presId="urn:microsoft.com/office/officeart/2005/8/layout/bProcess3"/>
    <dgm:cxn modelId="{2FD2145F-4290-4F6C-BC92-A965E622E2D6}" type="presParOf" srcId="{709ECFF0-60F6-493A-933F-99FA5959BB49}" destId="{1D46EB86-1C61-4751-8EE0-CC5812DB8415}" srcOrd="6" destOrd="0" presId="urn:microsoft.com/office/officeart/2005/8/layout/bProcess3"/>
    <dgm:cxn modelId="{761A74D5-6EA3-40DF-9F1A-1E1CF6C5F377}" type="presParOf" srcId="{709ECFF0-60F6-493A-933F-99FA5959BB49}" destId="{B4BD4365-A353-480F-BDAB-C6102E0332F7}" srcOrd="7" destOrd="0" presId="urn:microsoft.com/office/officeart/2005/8/layout/bProcess3"/>
    <dgm:cxn modelId="{3C46BC3E-A5A2-4231-B708-F8E291704B6F}" type="presParOf" srcId="{B4BD4365-A353-480F-BDAB-C6102E0332F7}" destId="{997B3B8D-CBE5-4DD5-AC31-D1D10E41BA45}" srcOrd="0" destOrd="0" presId="urn:microsoft.com/office/officeart/2005/8/layout/bProcess3"/>
    <dgm:cxn modelId="{19F0DE2D-4E4B-4E71-AA3C-E012FD511B08}" type="presParOf" srcId="{709ECFF0-60F6-493A-933F-99FA5959BB49}" destId="{E6C409BB-0128-4EB7-9AC5-FFD2E487CD3A}" srcOrd="8" destOrd="0" presId="urn:microsoft.com/office/officeart/2005/8/layout/bProcess3"/>
    <dgm:cxn modelId="{4E7A6B2C-6E7E-4639-94EC-CB744CA4B264}" type="presParOf" srcId="{709ECFF0-60F6-493A-933F-99FA5959BB49}" destId="{DDF2124F-7B9F-4F92-B0D9-9A8FCF7392A7}" srcOrd="9" destOrd="0" presId="urn:microsoft.com/office/officeart/2005/8/layout/bProcess3"/>
    <dgm:cxn modelId="{AACFB3B0-48A0-4E69-8D78-03F0E0666140}" type="presParOf" srcId="{DDF2124F-7B9F-4F92-B0D9-9A8FCF7392A7}" destId="{743345BF-8A0F-4DD4-83D9-460401400598}" srcOrd="0" destOrd="0" presId="urn:microsoft.com/office/officeart/2005/8/layout/bProcess3"/>
    <dgm:cxn modelId="{400B2792-CD24-45AD-A830-9862B02A4486}" type="presParOf" srcId="{709ECFF0-60F6-493A-933F-99FA5959BB49}" destId="{756C6A5A-4EEC-491D-B43F-6C14FA9AE539}" srcOrd="10" destOrd="0" presId="urn:microsoft.com/office/officeart/2005/8/layout/bProcess3"/>
    <dgm:cxn modelId="{C7AB79A9-1DF0-488F-9737-BD1C921765CE}" type="presParOf" srcId="{709ECFF0-60F6-493A-933F-99FA5959BB49}" destId="{9633A914-5535-4F1D-BF07-F81BCE784D3B}" srcOrd="11" destOrd="0" presId="urn:microsoft.com/office/officeart/2005/8/layout/bProcess3"/>
    <dgm:cxn modelId="{56312B31-6AE9-47AB-811E-D79E31649A42}" type="presParOf" srcId="{9633A914-5535-4F1D-BF07-F81BCE784D3B}" destId="{A8F2A5C5-86D1-4295-8A09-5BD8ABD2DD0D}" srcOrd="0" destOrd="0" presId="urn:microsoft.com/office/officeart/2005/8/layout/bProcess3"/>
    <dgm:cxn modelId="{1FE4B72D-6A02-4A56-9CA4-17B58C7A08A9}" type="presParOf" srcId="{709ECFF0-60F6-493A-933F-99FA5959BB49}" destId="{0800A902-65A5-4387-9333-C32657A952F9}" srcOrd="1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92F94E-F2DF-4B32-88BE-68CC69813943}">
      <dsp:nvSpPr>
        <dsp:cNvPr id="0" name=""/>
        <dsp:cNvSpPr/>
      </dsp:nvSpPr>
      <dsp:spPr>
        <a:xfrm>
          <a:off x="915244" y="784954"/>
          <a:ext cx="91440" cy="91440"/>
        </a:xfrm>
        <a:custGeom>
          <a:avLst/>
          <a:gdLst/>
          <a:ahLst/>
          <a:cxnLst/>
          <a:rect l="0" t="0" r="0" b="0"/>
          <a:pathLst>
            <a:path>
              <a:moveTo>
                <a:pt x="45720" y="45720"/>
              </a:moveTo>
              <a:lnTo>
                <a:pt x="10732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UY" sz="500" kern="1200"/>
        </a:p>
      </dsp:txBody>
      <dsp:txXfrm>
        <a:off x="958658" y="827290"/>
        <a:ext cx="4610" cy="6767"/>
      </dsp:txXfrm>
    </dsp:sp>
    <dsp:sp modelId="{0E792DFC-7FE9-4E14-A05D-88355E26973B}">
      <dsp:nvSpPr>
        <dsp:cNvPr id="0" name=""/>
        <dsp:cNvSpPr/>
      </dsp:nvSpPr>
      <dsp:spPr>
        <a:xfrm>
          <a:off x="0" y="454169"/>
          <a:ext cx="962764" cy="753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s-ES" sz="900" kern="1200" dirty="0"/>
            <a:t>Use SPACEX REST API</a:t>
          </a:r>
          <a:endParaRPr lang="es-UY" sz="900" kern="1200" dirty="0"/>
        </a:p>
      </dsp:txBody>
      <dsp:txXfrm>
        <a:off x="0" y="454169"/>
        <a:ext cx="962764" cy="753009"/>
      </dsp:txXfrm>
    </dsp:sp>
    <dsp:sp modelId="{23EDB58C-3BCF-4813-9E71-0F9B4E1CE446}">
      <dsp:nvSpPr>
        <dsp:cNvPr id="0" name=""/>
        <dsp:cNvSpPr/>
      </dsp:nvSpPr>
      <dsp:spPr>
        <a:xfrm>
          <a:off x="2145909" y="784230"/>
          <a:ext cx="217778" cy="91440"/>
        </a:xfrm>
        <a:custGeom>
          <a:avLst/>
          <a:gdLst/>
          <a:ahLst/>
          <a:cxnLst/>
          <a:rect l="0" t="0" r="0" b="0"/>
          <a:pathLst>
            <a:path>
              <a:moveTo>
                <a:pt x="0" y="46443"/>
              </a:moveTo>
              <a:lnTo>
                <a:pt x="125989" y="46443"/>
              </a:lnTo>
              <a:lnTo>
                <a:pt x="125989" y="45720"/>
              </a:lnTo>
              <a:lnTo>
                <a:pt x="21777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UY" sz="500" kern="1200"/>
        </a:p>
      </dsp:txBody>
      <dsp:txXfrm>
        <a:off x="2248588" y="826566"/>
        <a:ext cx="12418" cy="6767"/>
      </dsp:txXfrm>
    </dsp:sp>
    <dsp:sp modelId="{92D3871B-D63D-4436-A3D8-2F243E927657}">
      <dsp:nvSpPr>
        <dsp:cNvPr id="0" name=""/>
        <dsp:cNvSpPr/>
      </dsp:nvSpPr>
      <dsp:spPr>
        <a:xfrm>
          <a:off x="1054973" y="458592"/>
          <a:ext cx="1092735" cy="744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s-ES" sz="900" kern="1200" dirty="0" err="1"/>
            <a:t>Returns</a:t>
          </a:r>
          <a:r>
            <a:rPr lang="es-ES" sz="900" kern="1200" dirty="0"/>
            <a:t> SpaceX data in .JSON</a:t>
          </a:r>
          <a:endParaRPr lang="es-UY" sz="900" kern="1200" dirty="0"/>
        </a:p>
      </dsp:txBody>
      <dsp:txXfrm>
        <a:off x="1054973" y="458592"/>
        <a:ext cx="1092735" cy="744164"/>
      </dsp:txXfrm>
    </dsp:sp>
    <dsp:sp modelId="{4A01F658-EEAA-4B3E-8385-FAB1A9CD7C9C}">
      <dsp:nvSpPr>
        <dsp:cNvPr id="0" name=""/>
        <dsp:cNvSpPr/>
      </dsp:nvSpPr>
      <dsp:spPr>
        <a:xfrm>
          <a:off x="3250355" y="829950"/>
          <a:ext cx="734603" cy="1028906"/>
        </a:xfrm>
        <a:custGeom>
          <a:avLst/>
          <a:gdLst/>
          <a:ahLst/>
          <a:cxnLst/>
          <a:rect l="0" t="0" r="0" b="0"/>
          <a:pathLst>
            <a:path>
              <a:moveTo>
                <a:pt x="0" y="0"/>
              </a:moveTo>
              <a:lnTo>
                <a:pt x="384401" y="0"/>
              </a:lnTo>
              <a:lnTo>
                <a:pt x="384401" y="1028906"/>
              </a:lnTo>
              <a:lnTo>
                <a:pt x="734603" y="102890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UY" sz="500" kern="1200"/>
        </a:p>
      </dsp:txBody>
      <dsp:txXfrm>
        <a:off x="3585600" y="1341019"/>
        <a:ext cx="64112" cy="6767"/>
      </dsp:txXfrm>
    </dsp:sp>
    <dsp:sp modelId="{FFDEBCAC-5ECC-4962-AC93-18783E775226}">
      <dsp:nvSpPr>
        <dsp:cNvPr id="0" name=""/>
        <dsp:cNvSpPr/>
      </dsp:nvSpPr>
      <dsp:spPr>
        <a:xfrm>
          <a:off x="2396087" y="443364"/>
          <a:ext cx="856068" cy="7731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s-ES" sz="900" kern="1200" dirty="0" err="1"/>
            <a:t>Normalize</a:t>
          </a:r>
          <a:r>
            <a:rPr lang="es-ES" sz="900" kern="1200" dirty="0"/>
            <a:t> data </a:t>
          </a:r>
          <a:r>
            <a:rPr lang="es-ES" sz="900" kern="1200" dirty="0" err="1"/>
            <a:t>into</a:t>
          </a:r>
          <a:r>
            <a:rPr lang="es-ES" sz="900" kern="1200" dirty="0"/>
            <a:t> </a:t>
          </a:r>
          <a:r>
            <a:rPr lang="es-ES" sz="900" kern="1200" dirty="0" err="1"/>
            <a:t>csv</a:t>
          </a:r>
          <a:r>
            <a:rPr lang="es-ES" sz="900" kern="1200" dirty="0"/>
            <a:t> file</a:t>
          </a:r>
          <a:endParaRPr lang="es-UY" sz="900" kern="1200" dirty="0"/>
        </a:p>
      </dsp:txBody>
      <dsp:txXfrm>
        <a:off x="2396087" y="443364"/>
        <a:ext cx="856068" cy="773171"/>
      </dsp:txXfrm>
    </dsp:sp>
    <dsp:sp modelId="{B4BD4365-A353-480F-BDAB-C6102E0332F7}">
      <dsp:nvSpPr>
        <dsp:cNvPr id="0" name=""/>
        <dsp:cNvSpPr/>
      </dsp:nvSpPr>
      <dsp:spPr>
        <a:xfrm>
          <a:off x="513702" y="1906393"/>
          <a:ext cx="3941445" cy="277055"/>
        </a:xfrm>
        <a:custGeom>
          <a:avLst/>
          <a:gdLst/>
          <a:ahLst/>
          <a:cxnLst/>
          <a:rect l="0" t="0" r="0" b="0"/>
          <a:pathLst>
            <a:path>
              <a:moveTo>
                <a:pt x="3941445" y="277055"/>
              </a:moveTo>
              <a:lnTo>
                <a:pt x="0" y="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UY" sz="500" kern="1200"/>
        </a:p>
      </dsp:txBody>
      <dsp:txXfrm>
        <a:off x="2384880" y="2041537"/>
        <a:ext cx="199088" cy="6767"/>
      </dsp:txXfrm>
    </dsp:sp>
    <dsp:sp modelId="{1D46EB86-1C61-4751-8EE0-CC5812DB8415}">
      <dsp:nvSpPr>
        <dsp:cNvPr id="0" name=""/>
        <dsp:cNvSpPr/>
      </dsp:nvSpPr>
      <dsp:spPr>
        <a:xfrm>
          <a:off x="4017358" y="1534390"/>
          <a:ext cx="871987" cy="6489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s-ES" sz="900" kern="1200" dirty="0" err="1"/>
            <a:t>Ready</a:t>
          </a:r>
          <a:r>
            <a:rPr lang="es-ES" sz="900" kern="1200" dirty="0"/>
            <a:t> </a:t>
          </a:r>
          <a:r>
            <a:rPr lang="es-ES" sz="900" kern="1200" dirty="0" err="1"/>
            <a:t>for</a:t>
          </a:r>
          <a:r>
            <a:rPr lang="es-ES" sz="900" kern="1200" dirty="0"/>
            <a:t> data </a:t>
          </a:r>
          <a:r>
            <a:rPr lang="es-ES" sz="900" kern="1200" dirty="0" err="1"/>
            <a:t>consolidation</a:t>
          </a:r>
          <a:r>
            <a:rPr lang="es-ES" sz="900" kern="1200" dirty="0"/>
            <a:t> and </a:t>
          </a:r>
          <a:r>
            <a:rPr lang="es-ES" sz="900" kern="1200" dirty="0" err="1"/>
            <a:t>wrangling</a:t>
          </a:r>
          <a:endParaRPr lang="es-UY" sz="900" kern="1200" dirty="0"/>
        </a:p>
      </dsp:txBody>
      <dsp:txXfrm>
        <a:off x="4017358" y="1534390"/>
        <a:ext cx="871987" cy="648932"/>
      </dsp:txXfrm>
    </dsp:sp>
    <dsp:sp modelId="{DDF2124F-7B9F-4F92-B0D9-9A8FCF7392A7}">
      <dsp:nvSpPr>
        <dsp:cNvPr id="0" name=""/>
        <dsp:cNvSpPr/>
      </dsp:nvSpPr>
      <dsp:spPr>
        <a:xfrm>
          <a:off x="960964" y="2234906"/>
          <a:ext cx="111779" cy="91440"/>
        </a:xfrm>
        <a:custGeom>
          <a:avLst/>
          <a:gdLst/>
          <a:ahLst/>
          <a:cxnLst/>
          <a:rect l="0" t="0" r="0" b="0"/>
          <a:pathLst>
            <a:path>
              <a:moveTo>
                <a:pt x="0" y="45720"/>
              </a:moveTo>
              <a:lnTo>
                <a:pt x="11177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UY" sz="500" kern="1200"/>
        </a:p>
      </dsp:txBody>
      <dsp:txXfrm>
        <a:off x="1013294" y="2277242"/>
        <a:ext cx="7118" cy="6767"/>
      </dsp:txXfrm>
    </dsp:sp>
    <dsp:sp modelId="{E6C409BB-0128-4EB7-9AC5-FFD2E487CD3A}">
      <dsp:nvSpPr>
        <dsp:cNvPr id="0" name=""/>
        <dsp:cNvSpPr/>
      </dsp:nvSpPr>
      <dsp:spPr>
        <a:xfrm>
          <a:off x="0" y="1904121"/>
          <a:ext cx="962764" cy="753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s-ES" sz="900" kern="1200" dirty="0" err="1"/>
            <a:t>Get</a:t>
          </a:r>
          <a:r>
            <a:rPr lang="es-ES" sz="900" kern="1200" dirty="0"/>
            <a:t> HTML Response </a:t>
          </a:r>
          <a:r>
            <a:rPr lang="es-ES" sz="900" kern="1200" dirty="0" err="1"/>
            <a:t>from</a:t>
          </a:r>
          <a:r>
            <a:rPr lang="es-ES" sz="900" kern="1200" dirty="0"/>
            <a:t> Wikipedia</a:t>
          </a:r>
          <a:endParaRPr lang="es-UY" sz="900" kern="1200" dirty="0"/>
        </a:p>
      </dsp:txBody>
      <dsp:txXfrm>
        <a:off x="0" y="1904121"/>
        <a:ext cx="962764" cy="753009"/>
      </dsp:txXfrm>
    </dsp:sp>
    <dsp:sp modelId="{9633A914-5535-4F1D-BF07-F81BCE784D3B}">
      <dsp:nvSpPr>
        <dsp:cNvPr id="0" name=""/>
        <dsp:cNvSpPr/>
      </dsp:nvSpPr>
      <dsp:spPr>
        <a:xfrm>
          <a:off x="2196079" y="2234182"/>
          <a:ext cx="167608" cy="91440"/>
        </a:xfrm>
        <a:custGeom>
          <a:avLst/>
          <a:gdLst/>
          <a:ahLst/>
          <a:cxnLst/>
          <a:rect l="0" t="0" r="0" b="0"/>
          <a:pathLst>
            <a:path>
              <a:moveTo>
                <a:pt x="0" y="46443"/>
              </a:moveTo>
              <a:lnTo>
                <a:pt x="100904" y="46443"/>
              </a:lnTo>
              <a:lnTo>
                <a:pt x="100904" y="45720"/>
              </a:lnTo>
              <a:lnTo>
                <a:pt x="1676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UY" sz="500" kern="1200"/>
        </a:p>
      </dsp:txBody>
      <dsp:txXfrm>
        <a:off x="2274928" y="2276518"/>
        <a:ext cx="9910" cy="6767"/>
      </dsp:txXfrm>
    </dsp:sp>
    <dsp:sp modelId="{756C6A5A-4EEC-491D-B43F-6C14FA9AE539}">
      <dsp:nvSpPr>
        <dsp:cNvPr id="0" name=""/>
        <dsp:cNvSpPr/>
      </dsp:nvSpPr>
      <dsp:spPr>
        <a:xfrm>
          <a:off x="1105143" y="1908544"/>
          <a:ext cx="1092735" cy="744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s-ES" sz="900" kern="1200" dirty="0" err="1"/>
            <a:t>Extract</a:t>
          </a:r>
          <a:r>
            <a:rPr lang="es-ES" sz="900" kern="1200" dirty="0"/>
            <a:t> data </a:t>
          </a:r>
          <a:r>
            <a:rPr lang="es-ES" sz="900" kern="1200" dirty="0" err="1"/>
            <a:t>using</a:t>
          </a:r>
          <a:r>
            <a:rPr lang="es-ES" sz="900" kern="1200" dirty="0"/>
            <a:t> </a:t>
          </a:r>
          <a:r>
            <a:rPr lang="es-ES" sz="900" kern="1200" dirty="0" err="1"/>
            <a:t>beautiful</a:t>
          </a:r>
          <a:r>
            <a:rPr lang="es-ES" sz="900" kern="1200" dirty="0"/>
            <a:t> </a:t>
          </a:r>
          <a:r>
            <a:rPr lang="es-ES" sz="900" kern="1200" dirty="0" err="1"/>
            <a:t>soup</a:t>
          </a:r>
          <a:endParaRPr lang="es-UY" sz="900" kern="1200" dirty="0"/>
        </a:p>
      </dsp:txBody>
      <dsp:txXfrm>
        <a:off x="1105143" y="1908544"/>
        <a:ext cx="1092735" cy="744164"/>
      </dsp:txXfrm>
    </dsp:sp>
    <dsp:sp modelId="{0800A902-65A5-4387-9333-C32657A952F9}">
      <dsp:nvSpPr>
        <dsp:cNvPr id="0" name=""/>
        <dsp:cNvSpPr/>
      </dsp:nvSpPr>
      <dsp:spPr>
        <a:xfrm>
          <a:off x="2396087" y="1893316"/>
          <a:ext cx="856068" cy="7731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s-ES" sz="900" kern="1200" dirty="0" err="1"/>
            <a:t>Normalize</a:t>
          </a:r>
          <a:r>
            <a:rPr lang="es-ES" sz="900" kern="1200" dirty="0"/>
            <a:t> data </a:t>
          </a:r>
          <a:r>
            <a:rPr lang="es-ES" sz="900" kern="1200" dirty="0" err="1"/>
            <a:t>into</a:t>
          </a:r>
          <a:r>
            <a:rPr lang="es-ES" sz="900" kern="1200" dirty="0"/>
            <a:t> </a:t>
          </a:r>
          <a:r>
            <a:rPr lang="es-ES" sz="900" kern="1200" dirty="0" err="1"/>
            <a:t>csv</a:t>
          </a:r>
          <a:r>
            <a:rPr lang="es-ES" sz="900" kern="1200" dirty="0"/>
            <a:t> file</a:t>
          </a:r>
          <a:endParaRPr lang="es-UY" sz="900" kern="1200" dirty="0"/>
        </a:p>
      </dsp:txBody>
      <dsp:txXfrm>
        <a:off x="2396087" y="1893316"/>
        <a:ext cx="856068" cy="77317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331821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816153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valentinahg/applied-data-science-capstone"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valentinahg/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2.jpg"/><Relationship Id="rId4" Type="http://schemas.openxmlformats.org/officeDocument/2006/relationships/image" Target="../media/image41.jpg"/></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valentinahg/applied-data-science-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g"/><Relationship Id="rId15" Type="http://schemas.openxmlformats.org/officeDocument/2006/relationships/image" Target="../media/image16.jp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7210425" cy="1200329"/>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&lt;Valentina Hernández&gt;</a:t>
            </a:r>
          </a:p>
          <a:p>
            <a:r>
              <a:rPr lang="en-US" dirty="0">
                <a:solidFill>
                  <a:schemeClr val="bg2"/>
                </a:solidFill>
                <a:latin typeface="Abadi"/>
                <a:ea typeface="SF Pro" pitchFamily="2" charset="0"/>
                <a:cs typeface="SF Pro" pitchFamily="2" charset="0"/>
                <a:hlinkClick r:id="rId3"/>
              </a:rPr>
              <a:t>https://github.com/valentinahg/applied-data-science-capstone</a:t>
            </a:r>
            <a:endParaRPr lang="en-US" dirty="0">
              <a:solidFill>
                <a:schemeClr val="bg2"/>
              </a:solidFill>
              <a:latin typeface="Abadi"/>
              <a:ea typeface="SF Pro" pitchFamily="2" charset="0"/>
              <a:cs typeface="SF Pro" pitchFamily="2" charset="0"/>
            </a:endParaRPr>
          </a:p>
          <a:p>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&lt;11/07/2024&gt;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5880"/>
            <a:ext cx="8514666" cy="5182255"/>
          </a:xfrm>
          <a:prstGeom prst="rect">
            <a:avLst/>
          </a:prstGeom>
        </p:spPr>
        <p:txBody>
          <a:bodyPr/>
          <a:lstStyle/>
          <a:p>
            <a:pPr marL="16510">
              <a:lnSpc>
                <a:spcPct val="100000"/>
              </a:lnSpc>
              <a:spcBef>
                <a:spcPts val="1280"/>
              </a:spcBef>
            </a:pPr>
            <a:r>
              <a:rPr lang="en-US" sz="1800" spc="-15" dirty="0">
                <a:solidFill>
                  <a:srgbClr val="404040"/>
                </a:solidFill>
                <a:latin typeface="Carlito"/>
                <a:cs typeface="Carlito"/>
              </a:rPr>
              <a:t>Create </a:t>
            </a:r>
            <a:r>
              <a:rPr lang="en-US" sz="1800" dirty="0">
                <a:solidFill>
                  <a:srgbClr val="404040"/>
                </a:solidFill>
                <a:latin typeface="Carlito"/>
                <a:cs typeface="Carlito"/>
              </a:rPr>
              <a:t>a </a:t>
            </a:r>
            <a:r>
              <a:rPr lang="en-US" sz="1800" spc="-5" dirty="0">
                <a:solidFill>
                  <a:srgbClr val="404040"/>
                </a:solidFill>
                <a:latin typeface="Carlito"/>
                <a:cs typeface="Carlito"/>
              </a:rPr>
              <a:t>training label </a:t>
            </a:r>
            <a:r>
              <a:rPr lang="en-US" sz="1800" dirty="0">
                <a:solidFill>
                  <a:srgbClr val="404040"/>
                </a:solidFill>
                <a:latin typeface="Carlito"/>
                <a:cs typeface="Carlito"/>
              </a:rPr>
              <a:t>with </a:t>
            </a:r>
            <a:r>
              <a:rPr lang="en-US" sz="1800" spc="-5" dirty="0">
                <a:solidFill>
                  <a:srgbClr val="404040"/>
                </a:solidFill>
                <a:latin typeface="Carlito"/>
                <a:cs typeface="Carlito"/>
              </a:rPr>
              <a:t>landing </a:t>
            </a:r>
            <a:r>
              <a:rPr lang="en-US" sz="1800" spc="-15" dirty="0">
                <a:solidFill>
                  <a:srgbClr val="404040"/>
                </a:solidFill>
                <a:latin typeface="Carlito"/>
                <a:cs typeface="Carlito"/>
              </a:rPr>
              <a:t>outcomes </a:t>
            </a:r>
            <a:r>
              <a:rPr lang="en-US" sz="1800" spc="-5" dirty="0">
                <a:solidFill>
                  <a:srgbClr val="404040"/>
                </a:solidFill>
                <a:latin typeface="Carlito"/>
                <a:cs typeface="Carlito"/>
              </a:rPr>
              <a:t>where successful </a:t>
            </a:r>
            <a:r>
              <a:rPr lang="en-US" sz="1800" dirty="0">
                <a:solidFill>
                  <a:srgbClr val="404040"/>
                </a:solidFill>
                <a:latin typeface="Carlito"/>
                <a:cs typeface="Carlito"/>
              </a:rPr>
              <a:t>= 1 &amp; </a:t>
            </a:r>
            <a:r>
              <a:rPr lang="en-US" sz="1800" spc="-15" dirty="0">
                <a:solidFill>
                  <a:srgbClr val="404040"/>
                </a:solidFill>
                <a:latin typeface="Carlito"/>
                <a:cs typeface="Carlito"/>
              </a:rPr>
              <a:t>failure </a:t>
            </a:r>
            <a:r>
              <a:rPr lang="en-US" sz="1800" dirty="0">
                <a:solidFill>
                  <a:srgbClr val="404040"/>
                </a:solidFill>
                <a:latin typeface="Carlito"/>
                <a:cs typeface="Carlito"/>
              </a:rPr>
              <a:t>=</a:t>
            </a:r>
            <a:r>
              <a:rPr lang="en-US" sz="1800" spc="-85" dirty="0">
                <a:solidFill>
                  <a:srgbClr val="404040"/>
                </a:solidFill>
                <a:latin typeface="Carlito"/>
                <a:cs typeface="Carlito"/>
              </a:rPr>
              <a:t> </a:t>
            </a:r>
            <a:r>
              <a:rPr lang="en-US" sz="1800" dirty="0">
                <a:solidFill>
                  <a:srgbClr val="404040"/>
                </a:solidFill>
                <a:latin typeface="Carlito"/>
                <a:cs typeface="Carlito"/>
              </a:rPr>
              <a:t>0.</a:t>
            </a:r>
            <a:endParaRPr lang="en-US" sz="1800" dirty="0">
              <a:latin typeface="Carlito"/>
              <a:cs typeface="Carlito"/>
            </a:endParaRPr>
          </a:p>
          <a:p>
            <a:pPr marL="16510">
              <a:lnSpc>
                <a:spcPct val="100000"/>
              </a:lnSpc>
              <a:spcBef>
                <a:spcPts val="1175"/>
              </a:spcBef>
            </a:pPr>
            <a:r>
              <a:rPr lang="en-US" sz="1800" dirty="0">
                <a:solidFill>
                  <a:srgbClr val="404040"/>
                </a:solidFill>
                <a:latin typeface="Carlito"/>
                <a:cs typeface="Carlito"/>
              </a:rPr>
              <a:t>Outcome</a:t>
            </a:r>
            <a:r>
              <a:rPr lang="en-US" sz="1800" spc="-75" dirty="0">
                <a:solidFill>
                  <a:srgbClr val="404040"/>
                </a:solidFill>
                <a:latin typeface="Carlito"/>
                <a:cs typeface="Carlito"/>
              </a:rPr>
              <a:t> </a:t>
            </a:r>
            <a:r>
              <a:rPr lang="en-US" sz="1800" dirty="0">
                <a:solidFill>
                  <a:srgbClr val="404040"/>
                </a:solidFill>
                <a:latin typeface="Carlito"/>
                <a:cs typeface="Carlito"/>
              </a:rPr>
              <a:t>column</a:t>
            </a:r>
            <a:r>
              <a:rPr lang="en-US" sz="1800" spc="-45" dirty="0">
                <a:solidFill>
                  <a:srgbClr val="404040"/>
                </a:solidFill>
                <a:latin typeface="Carlito"/>
                <a:cs typeface="Carlito"/>
              </a:rPr>
              <a:t> </a:t>
            </a:r>
            <a:r>
              <a:rPr lang="en-US" sz="1800" spc="-5" dirty="0">
                <a:solidFill>
                  <a:srgbClr val="404040"/>
                </a:solidFill>
                <a:latin typeface="Carlito"/>
                <a:cs typeface="Carlito"/>
              </a:rPr>
              <a:t>has</a:t>
            </a:r>
            <a:r>
              <a:rPr lang="en-US" sz="1800" spc="-40" dirty="0">
                <a:solidFill>
                  <a:srgbClr val="404040"/>
                </a:solidFill>
                <a:latin typeface="Carlito"/>
                <a:cs typeface="Carlito"/>
              </a:rPr>
              <a:t> </a:t>
            </a:r>
            <a:r>
              <a:rPr lang="en-US" sz="1800" spc="-10" dirty="0">
                <a:solidFill>
                  <a:srgbClr val="404040"/>
                </a:solidFill>
                <a:latin typeface="Carlito"/>
                <a:cs typeface="Carlito"/>
              </a:rPr>
              <a:t>two</a:t>
            </a:r>
            <a:r>
              <a:rPr lang="en-US" sz="1800" spc="-25" dirty="0">
                <a:solidFill>
                  <a:srgbClr val="404040"/>
                </a:solidFill>
                <a:latin typeface="Carlito"/>
                <a:cs typeface="Carlito"/>
              </a:rPr>
              <a:t> </a:t>
            </a:r>
            <a:r>
              <a:rPr lang="en-US" sz="1800" dirty="0">
                <a:solidFill>
                  <a:srgbClr val="404040"/>
                </a:solidFill>
                <a:latin typeface="Carlito"/>
                <a:cs typeface="Carlito"/>
              </a:rPr>
              <a:t>components:</a:t>
            </a:r>
            <a:r>
              <a:rPr lang="en-US" sz="1800" spc="-75" dirty="0">
                <a:solidFill>
                  <a:srgbClr val="404040"/>
                </a:solidFill>
                <a:latin typeface="Carlito"/>
                <a:cs typeface="Carlito"/>
              </a:rPr>
              <a:t> </a:t>
            </a:r>
            <a:r>
              <a:rPr lang="en-US" sz="1800" dirty="0">
                <a:solidFill>
                  <a:srgbClr val="404040"/>
                </a:solidFill>
                <a:latin typeface="Carlito"/>
                <a:cs typeface="Carlito"/>
              </a:rPr>
              <a:t>‘Mission</a:t>
            </a:r>
            <a:r>
              <a:rPr lang="en-US" sz="1800" spc="5" dirty="0">
                <a:solidFill>
                  <a:srgbClr val="404040"/>
                </a:solidFill>
                <a:latin typeface="Carlito"/>
                <a:cs typeface="Carlito"/>
              </a:rPr>
              <a:t> </a:t>
            </a:r>
            <a:r>
              <a:rPr lang="en-US" sz="1800" spc="-5" dirty="0">
                <a:solidFill>
                  <a:srgbClr val="404040"/>
                </a:solidFill>
                <a:latin typeface="Carlito"/>
                <a:cs typeface="Carlito"/>
              </a:rPr>
              <a:t>Outcome’</a:t>
            </a:r>
            <a:r>
              <a:rPr lang="en-US" sz="1800" spc="-65" dirty="0">
                <a:solidFill>
                  <a:srgbClr val="404040"/>
                </a:solidFill>
                <a:latin typeface="Carlito"/>
                <a:cs typeface="Carlito"/>
              </a:rPr>
              <a:t> </a:t>
            </a:r>
            <a:r>
              <a:rPr lang="en-US" sz="1800" dirty="0">
                <a:solidFill>
                  <a:srgbClr val="404040"/>
                </a:solidFill>
                <a:latin typeface="Carlito"/>
                <a:cs typeface="Carlito"/>
              </a:rPr>
              <a:t>‘Landing</a:t>
            </a:r>
            <a:r>
              <a:rPr lang="en-US" sz="1800" spc="-50" dirty="0">
                <a:solidFill>
                  <a:srgbClr val="404040"/>
                </a:solidFill>
                <a:latin typeface="Carlito"/>
                <a:cs typeface="Carlito"/>
              </a:rPr>
              <a:t> </a:t>
            </a:r>
            <a:r>
              <a:rPr lang="en-US" sz="1800" spc="-5" dirty="0">
                <a:solidFill>
                  <a:srgbClr val="404040"/>
                </a:solidFill>
                <a:latin typeface="Carlito"/>
                <a:cs typeface="Carlito"/>
              </a:rPr>
              <a:t>Location’</a:t>
            </a:r>
            <a:endParaRPr lang="en-US" sz="1800" dirty="0">
              <a:latin typeface="Carlito"/>
              <a:cs typeface="Carlito"/>
            </a:endParaRPr>
          </a:p>
          <a:p>
            <a:pPr marL="16510" marR="5080">
              <a:lnSpc>
                <a:spcPct val="150000"/>
              </a:lnSpc>
              <a:spcBef>
                <a:spcPts val="290"/>
              </a:spcBef>
            </a:pPr>
            <a:r>
              <a:rPr lang="en-US" sz="1800" dirty="0">
                <a:solidFill>
                  <a:srgbClr val="404040"/>
                </a:solidFill>
                <a:latin typeface="Carlito"/>
                <a:cs typeface="Carlito"/>
              </a:rPr>
              <a:t>New </a:t>
            </a:r>
            <a:r>
              <a:rPr lang="en-US" sz="1800" spc="-5" dirty="0">
                <a:solidFill>
                  <a:srgbClr val="404040"/>
                </a:solidFill>
                <a:latin typeface="Carlito"/>
                <a:cs typeface="Carlito"/>
              </a:rPr>
              <a:t>training </a:t>
            </a:r>
            <a:r>
              <a:rPr lang="en-US" sz="1800" dirty="0">
                <a:solidFill>
                  <a:srgbClr val="404040"/>
                </a:solidFill>
                <a:latin typeface="Carlito"/>
                <a:cs typeface="Carlito"/>
              </a:rPr>
              <a:t>label column </a:t>
            </a:r>
            <a:r>
              <a:rPr lang="en-US" sz="1800" spc="-15" dirty="0">
                <a:solidFill>
                  <a:srgbClr val="404040"/>
                </a:solidFill>
                <a:latin typeface="Carlito"/>
                <a:cs typeface="Carlito"/>
              </a:rPr>
              <a:t>‘class’ </a:t>
            </a:r>
            <a:r>
              <a:rPr lang="en-US" sz="1800" spc="-5" dirty="0">
                <a:solidFill>
                  <a:srgbClr val="404040"/>
                </a:solidFill>
                <a:latin typeface="Carlito"/>
                <a:cs typeface="Carlito"/>
              </a:rPr>
              <a:t>with </a:t>
            </a:r>
            <a:r>
              <a:rPr lang="en-US" sz="1800" dirty="0">
                <a:solidFill>
                  <a:srgbClr val="404040"/>
                </a:solidFill>
                <a:latin typeface="Carlito"/>
                <a:cs typeface="Carlito"/>
              </a:rPr>
              <a:t>a </a:t>
            </a:r>
            <a:r>
              <a:rPr lang="en-US" sz="1800" spc="-5" dirty="0">
                <a:solidFill>
                  <a:srgbClr val="404040"/>
                </a:solidFill>
                <a:latin typeface="Carlito"/>
                <a:cs typeface="Carlito"/>
              </a:rPr>
              <a:t>value of </a:t>
            </a:r>
            <a:r>
              <a:rPr lang="en-US" sz="1800" dirty="0">
                <a:solidFill>
                  <a:srgbClr val="404040"/>
                </a:solidFill>
                <a:latin typeface="Carlito"/>
                <a:cs typeface="Carlito"/>
              </a:rPr>
              <a:t>1 </a:t>
            </a:r>
            <a:r>
              <a:rPr lang="en-US" sz="1800" spc="-5" dirty="0">
                <a:solidFill>
                  <a:srgbClr val="404040"/>
                </a:solidFill>
                <a:latin typeface="Carlito"/>
                <a:cs typeface="Carlito"/>
              </a:rPr>
              <a:t>if </a:t>
            </a:r>
            <a:r>
              <a:rPr lang="en-US" sz="1800" dirty="0">
                <a:solidFill>
                  <a:srgbClr val="404040"/>
                </a:solidFill>
                <a:latin typeface="Carlito"/>
                <a:cs typeface="Carlito"/>
              </a:rPr>
              <a:t>‘Mission </a:t>
            </a:r>
            <a:r>
              <a:rPr lang="en-US" sz="1800" spc="-5" dirty="0">
                <a:solidFill>
                  <a:srgbClr val="404040"/>
                </a:solidFill>
                <a:latin typeface="Carlito"/>
                <a:cs typeface="Carlito"/>
              </a:rPr>
              <a:t>Outcome’ is </a:t>
            </a:r>
            <a:r>
              <a:rPr lang="en-US" sz="1800" spc="-30" dirty="0">
                <a:solidFill>
                  <a:srgbClr val="404040"/>
                </a:solidFill>
                <a:latin typeface="Carlito"/>
                <a:cs typeface="Carlito"/>
              </a:rPr>
              <a:t>True </a:t>
            </a:r>
            <a:r>
              <a:rPr lang="en-US" sz="1800" dirty="0">
                <a:solidFill>
                  <a:srgbClr val="404040"/>
                </a:solidFill>
                <a:latin typeface="Carlito"/>
                <a:cs typeface="Carlito"/>
              </a:rPr>
              <a:t>and 0 </a:t>
            </a:r>
            <a:r>
              <a:rPr lang="en-US" sz="1800" spc="-5" dirty="0">
                <a:solidFill>
                  <a:srgbClr val="404040"/>
                </a:solidFill>
                <a:latin typeface="Carlito"/>
                <a:cs typeface="Carlito"/>
              </a:rPr>
              <a:t>otherwise.  </a:t>
            </a:r>
            <a:r>
              <a:rPr lang="en-US" sz="1800" u="heavy" spc="-20" dirty="0">
                <a:solidFill>
                  <a:srgbClr val="404040"/>
                </a:solidFill>
                <a:uFill>
                  <a:solidFill>
                    <a:srgbClr val="404040"/>
                  </a:solidFill>
                </a:uFill>
                <a:latin typeface="Carlito"/>
                <a:cs typeface="Carlito"/>
              </a:rPr>
              <a:t>Value </a:t>
            </a:r>
            <a:r>
              <a:rPr lang="en-US" sz="1800" u="heavy" dirty="0">
                <a:solidFill>
                  <a:srgbClr val="404040"/>
                </a:solidFill>
                <a:uFill>
                  <a:solidFill>
                    <a:srgbClr val="404040"/>
                  </a:solidFill>
                </a:uFill>
                <a:latin typeface="Carlito"/>
                <a:cs typeface="Carlito"/>
              </a:rPr>
              <a:t>Mapping:</a:t>
            </a:r>
            <a:endParaRPr lang="en-US" sz="1800" dirty="0">
              <a:latin typeface="Carlito"/>
              <a:cs typeface="Carlito"/>
            </a:endParaRPr>
          </a:p>
          <a:p>
            <a:pPr marL="16510">
              <a:lnSpc>
                <a:spcPct val="100000"/>
              </a:lnSpc>
              <a:spcBef>
                <a:spcPts val="1275"/>
              </a:spcBef>
            </a:pPr>
            <a:r>
              <a:rPr lang="en-US" sz="1800" spc="-30" dirty="0">
                <a:solidFill>
                  <a:srgbClr val="404040"/>
                </a:solidFill>
                <a:latin typeface="Carlito"/>
                <a:cs typeface="Carlito"/>
              </a:rPr>
              <a:t>True </a:t>
            </a:r>
            <a:r>
              <a:rPr lang="en-US" sz="1800" dirty="0">
                <a:solidFill>
                  <a:srgbClr val="404040"/>
                </a:solidFill>
                <a:latin typeface="Carlito"/>
                <a:cs typeface="Carlito"/>
              </a:rPr>
              <a:t>ASDS, </a:t>
            </a:r>
            <a:r>
              <a:rPr lang="en-US" sz="1800" spc="-30" dirty="0">
                <a:solidFill>
                  <a:srgbClr val="404040"/>
                </a:solidFill>
                <a:latin typeface="Carlito"/>
                <a:cs typeface="Carlito"/>
              </a:rPr>
              <a:t>True </a:t>
            </a:r>
            <a:r>
              <a:rPr lang="en-US" sz="1800" spc="-10" dirty="0">
                <a:solidFill>
                  <a:srgbClr val="404040"/>
                </a:solidFill>
                <a:latin typeface="Carlito"/>
                <a:cs typeface="Carlito"/>
              </a:rPr>
              <a:t>RTLS, </a:t>
            </a:r>
            <a:r>
              <a:rPr lang="en-US" sz="1800" dirty="0">
                <a:solidFill>
                  <a:srgbClr val="404040"/>
                </a:solidFill>
                <a:latin typeface="Carlito"/>
                <a:cs typeface="Carlito"/>
              </a:rPr>
              <a:t>&amp; </a:t>
            </a:r>
            <a:r>
              <a:rPr lang="en-US" sz="1800" spc="-30" dirty="0">
                <a:solidFill>
                  <a:srgbClr val="404040"/>
                </a:solidFill>
                <a:latin typeface="Carlito"/>
                <a:cs typeface="Carlito"/>
              </a:rPr>
              <a:t>True </a:t>
            </a:r>
            <a:r>
              <a:rPr lang="en-US" sz="1800" dirty="0">
                <a:solidFill>
                  <a:srgbClr val="404040"/>
                </a:solidFill>
                <a:latin typeface="Carlito"/>
                <a:cs typeface="Carlito"/>
              </a:rPr>
              <a:t>Ocean – </a:t>
            </a:r>
            <a:r>
              <a:rPr lang="en-US" sz="1800" spc="-10" dirty="0">
                <a:solidFill>
                  <a:srgbClr val="404040"/>
                </a:solidFill>
                <a:latin typeface="Carlito"/>
                <a:cs typeface="Carlito"/>
              </a:rPr>
              <a:t>set to </a:t>
            </a:r>
            <a:r>
              <a:rPr lang="en-US" sz="1800" spc="-5" dirty="0">
                <a:solidFill>
                  <a:srgbClr val="404040"/>
                </a:solidFill>
                <a:latin typeface="Carlito"/>
                <a:cs typeface="Carlito"/>
              </a:rPr>
              <a:t>-&gt;</a:t>
            </a:r>
            <a:r>
              <a:rPr lang="en-US" sz="1800" spc="-80" dirty="0">
                <a:solidFill>
                  <a:srgbClr val="404040"/>
                </a:solidFill>
                <a:latin typeface="Carlito"/>
                <a:cs typeface="Carlito"/>
              </a:rPr>
              <a:t> </a:t>
            </a:r>
            <a:r>
              <a:rPr lang="en-US" sz="1800" dirty="0">
                <a:solidFill>
                  <a:srgbClr val="404040"/>
                </a:solidFill>
                <a:latin typeface="Carlito"/>
                <a:cs typeface="Carlito"/>
              </a:rPr>
              <a:t>1</a:t>
            </a:r>
            <a:endParaRPr lang="en-US" sz="1800" dirty="0">
              <a:latin typeface="Carlito"/>
              <a:cs typeface="Carlito"/>
            </a:endParaRPr>
          </a:p>
          <a:p>
            <a:pPr marL="16510">
              <a:lnSpc>
                <a:spcPct val="100000"/>
              </a:lnSpc>
              <a:spcBef>
                <a:spcPts val="1200"/>
              </a:spcBef>
            </a:pPr>
            <a:r>
              <a:rPr lang="en-US" sz="1800" dirty="0">
                <a:solidFill>
                  <a:srgbClr val="404040"/>
                </a:solidFill>
                <a:latin typeface="Carlito"/>
                <a:cs typeface="Carlito"/>
              </a:rPr>
              <a:t>None </a:t>
            </a:r>
            <a:r>
              <a:rPr lang="en-US" sz="1800" dirty="0" err="1">
                <a:solidFill>
                  <a:srgbClr val="404040"/>
                </a:solidFill>
                <a:latin typeface="Carlito"/>
                <a:cs typeface="Carlito"/>
              </a:rPr>
              <a:t>None</a:t>
            </a:r>
            <a:r>
              <a:rPr lang="en-US" sz="1800" dirty="0">
                <a:solidFill>
                  <a:srgbClr val="404040"/>
                </a:solidFill>
                <a:latin typeface="Carlito"/>
                <a:cs typeface="Carlito"/>
              </a:rPr>
              <a:t>, </a:t>
            </a:r>
            <a:r>
              <a:rPr lang="en-US" sz="1800" spc="-15" dirty="0">
                <a:solidFill>
                  <a:srgbClr val="404040"/>
                </a:solidFill>
                <a:latin typeface="Carlito"/>
                <a:cs typeface="Carlito"/>
              </a:rPr>
              <a:t>False </a:t>
            </a:r>
            <a:r>
              <a:rPr lang="en-US" sz="1800" dirty="0">
                <a:solidFill>
                  <a:srgbClr val="404040"/>
                </a:solidFill>
                <a:latin typeface="Carlito"/>
                <a:cs typeface="Carlito"/>
              </a:rPr>
              <a:t>ASDS, None ASDS, </a:t>
            </a:r>
            <a:r>
              <a:rPr lang="en-US" sz="1800" spc="-15" dirty="0">
                <a:solidFill>
                  <a:srgbClr val="404040"/>
                </a:solidFill>
                <a:latin typeface="Carlito"/>
                <a:cs typeface="Carlito"/>
              </a:rPr>
              <a:t>False </a:t>
            </a:r>
            <a:r>
              <a:rPr lang="en-US" sz="1800" dirty="0">
                <a:solidFill>
                  <a:srgbClr val="404040"/>
                </a:solidFill>
                <a:latin typeface="Carlito"/>
                <a:cs typeface="Carlito"/>
              </a:rPr>
              <a:t>Ocean, </a:t>
            </a:r>
            <a:r>
              <a:rPr lang="en-US" sz="1800" spc="-15" dirty="0">
                <a:solidFill>
                  <a:srgbClr val="404040"/>
                </a:solidFill>
                <a:latin typeface="Carlito"/>
                <a:cs typeface="Carlito"/>
              </a:rPr>
              <a:t>False </a:t>
            </a:r>
            <a:r>
              <a:rPr lang="en-US" sz="1800" spc="-10" dirty="0">
                <a:solidFill>
                  <a:srgbClr val="404040"/>
                </a:solidFill>
                <a:latin typeface="Carlito"/>
                <a:cs typeface="Carlito"/>
              </a:rPr>
              <a:t>RTLS </a:t>
            </a:r>
            <a:r>
              <a:rPr lang="en-US" sz="1800" dirty="0">
                <a:solidFill>
                  <a:srgbClr val="404040"/>
                </a:solidFill>
                <a:latin typeface="Carlito"/>
                <a:cs typeface="Carlito"/>
              </a:rPr>
              <a:t>– </a:t>
            </a:r>
            <a:r>
              <a:rPr lang="en-US" sz="1800" spc="-10" dirty="0">
                <a:solidFill>
                  <a:srgbClr val="404040"/>
                </a:solidFill>
                <a:latin typeface="Carlito"/>
                <a:cs typeface="Carlito"/>
              </a:rPr>
              <a:t>set to </a:t>
            </a:r>
            <a:r>
              <a:rPr lang="en-US" sz="1800" spc="-5" dirty="0">
                <a:solidFill>
                  <a:srgbClr val="404040"/>
                </a:solidFill>
                <a:latin typeface="Carlito"/>
                <a:cs typeface="Carlito"/>
              </a:rPr>
              <a:t>-&gt;</a:t>
            </a:r>
            <a:r>
              <a:rPr lang="en-US" sz="1800" spc="-105" dirty="0">
                <a:solidFill>
                  <a:srgbClr val="404040"/>
                </a:solidFill>
                <a:latin typeface="Carlito"/>
                <a:cs typeface="Carlito"/>
              </a:rPr>
              <a:t> </a:t>
            </a:r>
            <a:r>
              <a:rPr lang="en-US" sz="1800" dirty="0">
                <a:solidFill>
                  <a:srgbClr val="404040"/>
                </a:solidFill>
                <a:latin typeface="Carlito"/>
                <a:cs typeface="Carlito"/>
              </a:rPr>
              <a:t>0</a:t>
            </a:r>
            <a:endParaRPr lang="en-US" sz="1800" dirty="0">
              <a:latin typeface="Carlito"/>
              <a:cs typeface="Carlito"/>
            </a:endParaRPr>
          </a:p>
          <a:p>
            <a:pPr marL="3810">
              <a:lnSpc>
                <a:spcPct val="100000"/>
              </a:lnSpc>
              <a:spcBef>
                <a:spcPts val="5"/>
              </a:spcBef>
            </a:pPr>
            <a:endParaRPr lang="en-US" sz="1800" dirty="0">
              <a:latin typeface="Carlito"/>
              <a:cs typeface="Carlito"/>
            </a:endParaRPr>
          </a:p>
          <a:p>
            <a:pPr marL="16510" marR="1900555">
              <a:lnSpc>
                <a:spcPct val="148000"/>
              </a:lnSpc>
            </a:pPr>
            <a:r>
              <a:rPr lang="en-US" sz="1800" u="heavy" spc="-5" dirty="0">
                <a:solidFill>
                  <a:srgbClr val="404040"/>
                </a:solidFill>
                <a:uFill>
                  <a:solidFill>
                    <a:srgbClr val="404040"/>
                  </a:solidFill>
                </a:uFill>
                <a:latin typeface="Carlito"/>
                <a:cs typeface="Carlito"/>
              </a:rPr>
              <a:t>GitHub url:</a:t>
            </a:r>
            <a:endParaRPr lang="en-US" sz="18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12700" marR="556260">
              <a:lnSpc>
                <a:spcPts val="2210"/>
              </a:lnSpc>
              <a:spcBef>
                <a:spcPts val="335"/>
              </a:spcBef>
            </a:pPr>
            <a:r>
              <a:rPr lang="en-US" sz="2400" spc="-20" dirty="0">
                <a:solidFill>
                  <a:srgbClr val="404040"/>
                </a:solidFill>
                <a:latin typeface="Carlito"/>
                <a:cs typeface="Carlito"/>
              </a:rPr>
              <a:t>Exploratory </a:t>
            </a:r>
            <a:r>
              <a:rPr lang="en-US" sz="2400" spc="-25" dirty="0">
                <a:solidFill>
                  <a:srgbClr val="404040"/>
                </a:solidFill>
                <a:latin typeface="Carlito"/>
                <a:cs typeface="Carlito"/>
              </a:rPr>
              <a:t>Data </a:t>
            </a:r>
            <a:r>
              <a:rPr lang="en-US" sz="2400" spc="-15" dirty="0">
                <a:solidFill>
                  <a:srgbClr val="404040"/>
                </a:solidFill>
                <a:latin typeface="Carlito"/>
                <a:cs typeface="Carlito"/>
              </a:rPr>
              <a:t>Analysis </a:t>
            </a:r>
            <a:r>
              <a:rPr lang="en-US" sz="2400" spc="-20" dirty="0">
                <a:solidFill>
                  <a:srgbClr val="404040"/>
                </a:solidFill>
                <a:latin typeface="Carlito"/>
                <a:cs typeface="Carlito"/>
              </a:rPr>
              <a:t>performed </a:t>
            </a:r>
            <a:r>
              <a:rPr lang="en-US" sz="2400" spc="-5" dirty="0">
                <a:solidFill>
                  <a:srgbClr val="404040"/>
                </a:solidFill>
                <a:latin typeface="Carlito"/>
                <a:cs typeface="Carlito"/>
              </a:rPr>
              <a:t>on variables </a:t>
            </a:r>
            <a:r>
              <a:rPr lang="en-US" sz="2400" spc="-15" dirty="0">
                <a:solidFill>
                  <a:srgbClr val="404040"/>
                </a:solidFill>
                <a:latin typeface="Carlito"/>
                <a:cs typeface="Carlito"/>
              </a:rPr>
              <a:t>Flight </a:t>
            </a:r>
            <a:r>
              <a:rPr lang="en-US" sz="2400" spc="-50" dirty="0">
                <a:solidFill>
                  <a:srgbClr val="404040"/>
                </a:solidFill>
                <a:latin typeface="Carlito"/>
                <a:cs typeface="Carlito"/>
              </a:rPr>
              <a:t>Number,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5" dirty="0">
                <a:solidFill>
                  <a:srgbClr val="404040"/>
                </a:solidFill>
                <a:latin typeface="Carlito"/>
                <a:cs typeface="Carlito"/>
              </a:rPr>
              <a:t>Launch </a:t>
            </a:r>
            <a:r>
              <a:rPr lang="en-US" sz="2400" spc="-15" dirty="0">
                <a:solidFill>
                  <a:srgbClr val="404040"/>
                </a:solidFill>
                <a:latin typeface="Carlito"/>
                <a:cs typeface="Carlito"/>
              </a:rPr>
              <a:t>Site,  </a:t>
            </a:r>
            <a:r>
              <a:rPr lang="en-US" sz="2400" spc="-5" dirty="0">
                <a:solidFill>
                  <a:srgbClr val="404040"/>
                </a:solidFill>
                <a:latin typeface="Carlito"/>
                <a:cs typeface="Carlito"/>
              </a:rPr>
              <a:t>Orbit, Class </a:t>
            </a:r>
            <a:r>
              <a:rPr lang="en-US" sz="2400" dirty="0">
                <a:solidFill>
                  <a:srgbClr val="404040"/>
                </a:solidFill>
                <a:latin typeface="Carlito"/>
                <a:cs typeface="Carlito"/>
              </a:rPr>
              <a:t>and</a:t>
            </a:r>
            <a:r>
              <a:rPr lang="en-US" sz="2400" spc="-45" dirty="0">
                <a:solidFill>
                  <a:srgbClr val="404040"/>
                </a:solidFill>
                <a:latin typeface="Carlito"/>
                <a:cs typeface="Carlito"/>
              </a:rPr>
              <a:t> </a:t>
            </a:r>
            <a:r>
              <a:rPr lang="en-US" sz="2400" spc="-130" dirty="0">
                <a:solidFill>
                  <a:srgbClr val="404040"/>
                </a:solidFill>
                <a:latin typeface="Carlito"/>
                <a:cs typeface="Carlito"/>
              </a:rPr>
              <a:t>Year.</a:t>
            </a:r>
            <a:endParaRPr lang="en-US" sz="2400" dirty="0">
              <a:latin typeface="Carlito"/>
              <a:cs typeface="Carlito"/>
            </a:endParaRPr>
          </a:p>
          <a:p>
            <a:pPr marL="12700">
              <a:lnSpc>
                <a:spcPct val="100000"/>
              </a:lnSpc>
              <a:spcBef>
                <a:spcPts val="1050"/>
              </a:spcBef>
            </a:pPr>
            <a:r>
              <a:rPr lang="en-US" sz="2400" u="heavy" spc="-5" dirty="0">
                <a:solidFill>
                  <a:srgbClr val="404040"/>
                </a:solidFill>
                <a:uFill>
                  <a:solidFill>
                    <a:srgbClr val="404040"/>
                  </a:solidFill>
                </a:uFill>
                <a:latin typeface="Carlito"/>
                <a:cs typeface="Carlito"/>
              </a:rPr>
              <a:t>Plots</a:t>
            </a:r>
            <a:r>
              <a:rPr lang="en-US" sz="2400" u="heavy" spc="-55" dirty="0">
                <a:solidFill>
                  <a:srgbClr val="404040"/>
                </a:solidFill>
                <a:uFill>
                  <a:solidFill>
                    <a:srgbClr val="404040"/>
                  </a:solidFill>
                </a:uFill>
                <a:latin typeface="Carlito"/>
                <a:cs typeface="Carlito"/>
              </a:rPr>
              <a:t> </a:t>
            </a:r>
            <a:r>
              <a:rPr lang="en-US" sz="2400" u="heavy" spc="-5" dirty="0">
                <a:solidFill>
                  <a:srgbClr val="404040"/>
                </a:solidFill>
                <a:uFill>
                  <a:solidFill>
                    <a:srgbClr val="404040"/>
                  </a:solidFill>
                </a:uFill>
                <a:latin typeface="Carlito"/>
                <a:cs typeface="Carlito"/>
              </a:rPr>
              <a:t>Used:</a:t>
            </a:r>
            <a:endParaRPr lang="en-US" sz="2400" dirty="0">
              <a:latin typeface="Carlito"/>
              <a:cs typeface="Carlito"/>
            </a:endParaRPr>
          </a:p>
          <a:p>
            <a:pPr marL="12700" marR="405765">
              <a:lnSpc>
                <a:spcPts val="2210"/>
              </a:lnSpc>
              <a:spcBef>
                <a:spcPts val="1430"/>
              </a:spcBef>
            </a:pPr>
            <a:r>
              <a:rPr lang="en-US" sz="2400" spc="-15" dirty="0">
                <a:solidFill>
                  <a:srgbClr val="404040"/>
                </a:solidFill>
                <a:latin typeface="Carlito"/>
                <a:cs typeface="Carlito"/>
              </a:rPr>
              <a:t>Flight </a:t>
            </a:r>
            <a:r>
              <a:rPr lang="en-US" sz="2400" dirty="0">
                <a:solidFill>
                  <a:srgbClr val="404040"/>
                </a:solidFill>
                <a:latin typeface="Carlito"/>
                <a:cs typeface="Carlito"/>
              </a:rPr>
              <a:t>Number </a:t>
            </a:r>
            <a:r>
              <a:rPr lang="en-US" sz="2400" spc="-20" dirty="0">
                <a:solidFill>
                  <a:srgbClr val="404040"/>
                </a:solidFill>
                <a:latin typeface="Carlito"/>
                <a:cs typeface="Carlito"/>
              </a:rPr>
              <a:t>vs.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10" dirty="0">
                <a:solidFill>
                  <a:srgbClr val="404040"/>
                </a:solidFill>
                <a:latin typeface="Carlito"/>
                <a:cs typeface="Carlito"/>
              </a:rPr>
              <a:t>Flight </a:t>
            </a:r>
            <a:r>
              <a:rPr lang="en-US" sz="2400" dirty="0">
                <a:solidFill>
                  <a:srgbClr val="404040"/>
                </a:solidFill>
                <a:latin typeface="Carlito"/>
                <a:cs typeface="Carlito"/>
              </a:rPr>
              <a:t>Number </a:t>
            </a:r>
            <a:r>
              <a:rPr lang="en-US" sz="2400" spc="-20" dirty="0">
                <a:solidFill>
                  <a:srgbClr val="404040"/>
                </a:solidFill>
                <a:latin typeface="Carlito"/>
                <a:cs typeface="Carlito"/>
              </a:rPr>
              <a:t>vs. </a:t>
            </a:r>
            <a:r>
              <a:rPr lang="en-US" sz="2400" spc="-5" dirty="0">
                <a:solidFill>
                  <a:srgbClr val="404040"/>
                </a:solidFill>
                <a:latin typeface="Carlito"/>
                <a:cs typeface="Carlito"/>
              </a:rPr>
              <a:t>Launch </a:t>
            </a:r>
            <a:r>
              <a:rPr lang="en-US" sz="2400" spc="-15" dirty="0">
                <a:solidFill>
                  <a:srgbClr val="404040"/>
                </a:solidFill>
                <a:latin typeface="Carlito"/>
                <a:cs typeface="Carlito"/>
              </a:rPr>
              <a:t>Site,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20" dirty="0">
                <a:solidFill>
                  <a:srgbClr val="404040"/>
                </a:solidFill>
                <a:latin typeface="Carlito"/>
                <a:cs typeface="Carlito"/>
              </a:rPr>
              <a:t>vs. </a:t>
            </a:r>
            <a:r>
              <a:rPr lang="en-US" sz="2400" spc="-5" dirty="0">
                <a:solidFill>
                  <a:srgbClr val="404040"/>
                </a:solidFill>
                <a:latin typeface="Carlito"/>
                <a:cs typeface="Carlito"/>
              </a:rPr>
              <a:t>Launch </a:t>
            </a:r>
            <a:r>
              <a:rPr lang="en-US" sz="2400" spc="-15" dirty="0">
                <a:solidFill>
                  <a:srgbClr val="404040"/>
                </a:solidFill>
                <a:latin typeface="Carlito"/>
                <a:cs typeface="Carlito"/>
              </a:rPr>
              <a:t>Site,  </a:t>
            </a:r>
            <a:r>
              <a:rPr lang="en-US" sz="2400" spc="-5" dirty="0">
                <a:solidFill>
                  <a:srgbClr val="404040"/>
                </a:solidFill>
                <a:latin typeface="Carlito"/>
                <a:cs typeface="Carlito"/>
              </a:rPr>
              <a:t>Orbit </a:t>
            </a:r>
            <a:r>
              <a:rPr lang="en-US" sz="2400" spc="-20" dirty="0">
                <a:solidFill>
                  <a:srgbClr val="404040"/>
                </a:solidFill>
                <a:latin typeface="Carlito"/>
                <a:cs typeface="Carlito"/>
              </a:rPr>
              <a:t>vs. </a:t>
            </a:r>
            <a:r>
              <a:rPr lang="en-US" sz="2400" dirty="0">
                <a:solidFill>
                  <a:srgbClr val="404040"/>
                </a:solidFill>
                <a:latin typeface="Carlito"/>
                <a:cs typeface="Carlito"/>
              </a:rPr>
              <a:t>Success </a:t>
            </a:r>
            <a:r>
              <a:rPr lang="en-US" sz="2400" spc="-20" dirty="0">
                <a:solidFill>
                  <a:srgbClr val="404040"/>
                </a:solidFill>
                <a:latin typeface="Carlito"/>
                <a:cs typeface="Carlito"/>
              </a:rPr>
              <a:t>Rate, </a:t>
            </a:r>
            <a:r>
              <a:rPr lang="en-US" sz="2400" spc="-10" dirty="0">
                <a:solidFill>
                  <a:srgbClr val="404040"/>
                </a:solidFill>
                <a:latin typeface="Carlito"/>
                <a:cs typeface="Carlito"/>
              </a:rPr>
              <a:t>Flight </a:t>
            </a:r>
            <a:r>
              <a:rPr lang="en-US" sz="2400" dirty="0">
                <a:solidFill>
                  <a:srgbClr val="404040"/>
                </a:solidFill>
                <a:latin typeface="Carlito"/>
                <a:cs typeface="Carlito"/>
              </a:rPr>
              <a:t>Number </a:t>
            </a:r>
            <a:r>
              <a:rPr lang="en-US" sz="2400" spc="-20" dirty="0">
                <a:solidFill>
                  <a:srgbClr val="404040"/>
                </a:solidFill>
                <a:latin typeface="Carlito"/>
                <a:cs typeface="Carlito"/>
              </a:rPr>
              <a:t>vs. </a:t>
            </a:r>
            <a:r>
              <a:rPr lang="en-US" sz="2400" spc="-5" dirty="0">
                <a:solidFill>
                  <a:srgbClr val="404040"/>
                </a:solidFill>
                <a:latin typeface="Carlito"/>
                <a:cs typeface="Carlito"/>
              </a:rPr>
              <a:t>Orbit, </a:t>
            </a:r>
            <a:r>
              <a:rPr lang="en-US" sz="2400" spc="-25" dirty="0">
                <a:solidFill>
                  <a:srgbClr val="404040"/>
                </a:solidFill>
                <a:latin typeface="Carlito"/>
                <a:cs typeface="Carlito"/>
              </a:rPr>
              <a:t>Payload </a:t>
            </a:r>
            <a:r>
              <a:rPr lang="en-US" sz="2400" spc="-15" dirty="0">
                <a:solidFill>
                  <a:srgbClr val="404040"/>
                </a:solidFill>
                <a:latin typeface="Carlito"/>
                <a:cs typeface="Carlito"/>
              </a:rPr>
              <a:t>vs </a:t>
            </a:r>
            <a:r>
              <a:rPr lang="en-US" sz="2400" spc="-5" dirty="0">
                <a:solidFill>
                  <a:srgbClr val="404040"/>
                </a:solidFill>
                <a:latin typeface="Carlito"/>
                <a:cs typeface="Carlito"/>
              </a:rPr>
              <a:t>Orbit, </a:t>
            </a:r>
            <a:r>
              <a:rPr lang="en-US" sz="2400" dirty="0">
                <a:solidFill>
                  <a:srgbClr val="404040"/>
                </a:solidFill>
                <a:latin typeface="Carlito"/>
                <a:cs typeface="Carlito"/>
              </a:rPr>
              <a:t>and Success </a:t>
            </a:r>
            <a:r>
              <a:rPr lang="en-US" sz="2400" spc="-60" dirty="0">
                <a:solidFill>
                  <a:srgbClr val="404040"/>
                </a:solidFill>
                <a:latin typeface="Carlito"/>
                <a:cs typeface="Carlito"/>
              </a:rPr>
              <a:t>Yearly</a:t>
            </a:r>
            <a:r>
              <a:rPr lang="en-US" sz="2400" spc="70" dirty="0">
                <a:solidFill>
                  <a:srgbClr val="404040"/>
                </a:solidFill>
                <a:latin typeface="Carlito"/>
                <a:cs typeface="Carlito"/>
              </a:rPr>
              <a:t> </a:t>
            </a:r>
            <a:r>
              <a:rPr lang="en-US" sz="2400" spc="-60" dirty="0">
                <a:solidFill>
                  <a:srgbClr val="404040"/>
                </a:solidFill>
                <a:latin typeface="Carlito"/>
                <a:cs typeface="Carlito"/>
              </a:rPr>
              <a:t>Trend</a:t>
            </a:r>
            <a:endParaRPr lang="en-US" sz="2400" dirty="0">
              <a:latin typeface="Carlito"/>
              <a:cs typeface="Carlito"/>
            </a:endParaRPr>
          </a:p>
          <a:p>
            <a:pPr marL="12700">
              <a:lnSpc>
                <a:spcPts val="2300"/>
              </a:lnSpc>
              <a:spcBef>
                <a:spcPts val="1160"/>
              </a:spcBef>
            </a:pPr>
            <a:r>
              <a:rPr lang="en-US" sz="2400" spc="-25" dirty="0">
                <a:solidFill>
                  <a:srgbClr val="404040"/>
                </a:solidFill>
                <a:latin typeface="Carlito"/>
                <a:cs typeface="Carlito"/>
              </a:rPr>
              <a:t>Scatter </a:t>
            </a:r>
            <a:r>
              <a:rPr lang="en-US" sz="2400" spc="-5" dirty="0">
                <a:solidFill>
                  <a:srgbClr val="404040"/>
                </a:solidFill>
                <a:latin typeface="Carlito"/>
                <a:cs typeface="Carlito"/>
              </a:rPr>
              <a:t>plots, line </a:t>
            </a:r>
            <a:r>
              <a:rPr lang="en-US" sz="2400" dirty="0">
                <a:solidFill>
                  <a:srgbClr val="404040"/>
                </a:solidFill>
                <a:latin typeface="Carlito"/>
                <a:cs typeface="Carlito"/>
              </a:rPr>
              <a:t>charts, and </a:t>
            </a:r>
            <a:r>
              <a:rPr lang="en-US" sz="2400" spc="-5" dirty="0">
                <a:solidFill>
                  <a:srgbClr val="404040"/>
                </a:solidFill>
                <a:latin typeface="Carlito"/>
                <a:cs typeface="Carlito"/>
              </a:rPr>
              <a:t>bar plots </a:t>
            </a:r>
            <a:r>
              <a:rPr lang="en-US" sz="2400" spc="-20" dirty="0">
                <a:solidFill>
                  <a:srgbClr val="404040"/>
                </a:solidFill>
                <a:latin typeface="Carlito"/>
                <a:cs typeface="Carlito"/>
              </a:rPr>
              <a:t>were </a:t>
            </a:r>
            <a:r>
              <a:rPr lang="en-US" sz="2400" spc="-5" dirty="0">
                <a:solidFill>
                  <a:srgbClr val="404040"/>
                </a:solidFill>
                <a:latin typeface="Carlito"/>
                <a:cs typeface="Carlito"/>
              </a:rPr>
              <a:t>used </a:t>
            </a:r>
            <a:r>
              <a:rPr lang="en-US" sz="2400" spc="-20" dirty="0">
                <a:solidFill>
                  <a:srgbClr val="404040"/>
                </a:solidFill>
                <a:latin typeface="Carlito"/>
                <a:cs typeface="Carlito"/>
              </a:rPr>
              <a:t>to compare </a:t>
            </a:r>
            <a:r>
              <a:rPr lang="en-US" sz="2400" spc="-5" dirty="0">
                <a:solidFill>
                  <a:srgbClr val="404040"/>
                </a:solidFill>
                <a:latin typeface="Carlito"/>
                <a:cs typeface="Carlito"/>
              </a:rPr>
              <a:t>relationships between variables</a:t>
            </a:r>
            <a:r>
              <a:rPr lang="en-US" sz="2400" spc="-20" dirty="0">
                <a:solidFill>
                  <a:srgbClr val="404040"/>
                </a:solidFill>
                <a:latin typeface="Carlito"/>
                <a:cs typeface="Carlito"/>
              </a:rPr>
              <a:t> to</a:t>
            </a:r>
            <a:endParaRPr lang="en-US" sz="2400" dirty="0">
              <a:latin typeface="Carlito"/>
              <a:cs typeface="Carlito"/>
            </a:endParaRPr>
          </a:p>
          <a:p>
            <a:pPr marL="12700">
              <a:lnSpc>
                <a:spcPts val="2300"/>
              </a:lnSpc>
            </a:pPr>
            <a:r>
              <a:rPr lang="en-US" sz="2400" spc="-5" dirty="0">
                <a:solidFill>
                  <a:srgbClr val="404040"/>
                </a:solidFill>
                <a:latin typeface="Carlito"/>
                <a:cs typeface="Carlito"/>
              </a:rPr>
              <a:t>decide if </a:t>
            </a:r>
            <a:r>
              <a:rPr lang="en-US" sz="2400" dirty="0">
                <a:solidFill>
                  <a:srgbClr val="404040"/>
                </a:solidFill>
                <a:latin typeface="Carlito"/>
                <a:cs typeface="Carlito"/>
              </a:rPr>
              <a:t>a </a:t>
            </a:r>
            <a:r>
              <a:rPr lang="en-US" sz="2400" spc="-10" dirty="0">
                <a:solidFill>
                  <a:srgbClr val="404040"/>
                </a:solidFill>
                <a:latin typeface="Carlito"/>
                <a:cs typeface="Carlito"/>
              </a:rPr>
              <a:t>relationship </a:t>
            </a:r>
            <a:r>
              <a:rPr lang="en-US" sz="2400" spc="-25" dirty="0">
                <a:solidFill>
                  <a:srgbClr val="404040"/>
                </a:solidFill>
                <a:latin typeface="Carlito"/>
                <a:cs typeface="Carlito"/>
              </a:rPr>
              <a:t>exists </a:t>
            </a:r>
            <a:r>
              <a:rPr lang="en-US" sz="2400" dirty="0">
                <a:solidFill>
                  <a:srgbClr val="404040"/>
                </a:solidFill>
                <a:latin typeface="Carlito"/>
                <a:cs typeface="Carlito"/>
              </a:rPr>
              <a:t>so </a:t>
            </a:r>
            <a:r>
              <a:rPr lang="en-US" sz="2400" spc="-5" dirty="0">
                <a:solidFill>
                  <a:srgbClr val="404040"/>
                </a:solidFill>
                <a:latin typeface="Carlito"/>
                <a:cs typeface="Carlito"/>
              </a:rPr>
              <a:t>that they could </a:t>
            </a:r>
            <a:r>
              <a:rPr lang="en-US" sz="2400" dirty="0">
                <a:solidFill>
                  <a:srgbClr val="404040"/>
                </a:solidFill>
                <a:latin typeface="Carlito"/>
                <a:cs typeface="Carlito"/>
              </a:rPr>
              <a:t>be </a:t>
            </a:r>
            <a:r>
              <a:rPr lang="en-US" sz="2400" spc="-5" dirty="0">
                <a:solidFill>
                  <a:srgbClr val="404040"/>
                </a:solidFill>
                <a:latin typeface="Carlito"/>
                <a:cs typeface="Carlito"/>
              </a:rPr>
              <a:t>used in </a:t>
            </a:r>
            <a:r>
              <a:rPr lang="en-US" sz="2400" spc="-10" dirty="0">
                <a:solidFill>
                  <a:srgbClr val="404040"/>
                </a:solidFill>
                <a:latin typeface="Carlito"/>
                <a:cs typeface="Carlito"/>
              </a:rPr>
              <a:t>training </a:t>
            </a:r>
            <a:r>
              <a:rPr lang="en-US" sz="2400" dirty="0">
                <a:solidFill>
                  <a:srgbClr val="404040"/>
                </a:solidFill>
                <a:latin typeface="Carlito"/>
                <a:cs typeface="Carlito"/>
              </a:rPr>
              <a:t>the machine </a:t>
            </a:r>
            <a:r>
              <a:rPr lang="en-US" sz="2400" spc="-5" dirty="0">
                <a:solidFill>
                  <a:srgbClr val="404040"/>
                </a:solidFill>
                <a:latin typeface="Carlito"/>
                <a:cs typeface="Carlito"/>
              </a:rPr>
              <a:t>learning</a:t>
            </a:r>
            <a:r>
              <a:rPr lang="en-US" sz="2400" spc="-45" dirty="0">
                <a:solidFill>
                  <a:srgbClr val="404040"/>
                </a:solidFill>
                <a:latin typeface="Carlito"/>
                <a:cs typeface="Carlito"/>
              </a:rPr>
              <a:t> </a:t>
            </a:r>
            <a:r>
              <a:rPr lang="en-US" sz="2400" spc="-5" dirty="0">
                <a:solidFill>
                  <a:srgbClr val="404040"/>
                </a:solidFill>
                <a:latin typeface="Carlito"/>
                <a:cs typeface="Carlito"/>
              </a:rPr>
              <a:t>model</a:t>
            </a:r>
            <a:endParaRPr lang="en-US" sz="2400" dirty="0">
              <a:latin typeface="Carlito"/>
              <a:cs typeface="Carlito"/>
            </a:endParaRPr>
          </a:p>
          <a:p>
            <a:pPr marL="12700" marR="5080">
              <a:lnSpc>
                <a:spcPct val="100000"/>
              </a:lnSpc>
              <a:spcBef>
                <a:spcPts val="1105"/>
              </a:spcBef>
            </a:pPr>
            <a:r>
              <a:rPr lang="en-US" sz="2400" u="heavy" dirty="0">
                <a:solidFill>
                  <a:srgbClr val="404040"/>
                </a:solidFill>
                <a:uFill>
                  <a:solidFill>
                    <a:srgbClr val="404040"/>
                  </a:solidFill>
                </a:uFill>
                <a:latin typeface="Carlito"/>
                <a:cs typeface="Carlito"/>
              </a:rPr>
              <a:t>GitHub </a:t>
            </a:r>
            <a:r>
              <a:rPr lang="en-US" sz="2400" u="heavy" spc="-5" dirty="0">
                <a:solidFill>
                  <a:srgbClr val="404040"/>
                </a:solidFill>
                <a:uFill>
                  <a:solidFill>
                    <a:srgbClr val="404040"/>
                  </a:solidFill>
                </a:uFill>
                <a:latin typeface="Carlito"/>
                <a:cs typeface="Carlito"/>
              </a:rPr>
              <a:t>url:</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12700">
              <a:lnSpc>
                <a:spcPct val="100000"/>
              </a:lnSpc>
              <a:spcBef>
                <a:spcPts val="1280"/>
              </a:spcBef>
            </a:pPr>
            <a:r>
              <a:rPr lang="es-UY" sz="2400" spc="-5" dirty="0" err="1">
                <a:solidFill>
                  <a:srgbClr val="404040"/>
                </a:solidFill>
                <a:latin typeface="Carlito"/>
                <a:cs typeface="Carlito"/>
              </a:rPr>
              <a:t>Loaded</a:t>
            </a:r>
            <a:r>
              <a:rPr lang="es-UY" sz="2400" spc="-5" dirty="0">
                <a:solidFill>
                  <a:srgbClr val="404040"/>
                </a:solidFill>
                <a:latin typeface="Carlito"/>
                <a:cs typeface="Carlito"/>
              </a:rPr>
              <a:t> </a:t>
            </a:r>
            <a:r>
              <a:rPr lang="es-UY" sz="2400" spc="-25" dirty="0">
                <a:solidFill>
                  <a:srgbClr val="404040"/>
                </a:solidFill>
                <a:latin typeface="Carlito"/>
                <a:cs typeface="Carlito"/>
              </a:rPr>
              <a:t>data </a:t>
            </a:r>
            <a:r>
              <a:rPr lang="es-UY" sz="2400" spc="-10" dirty="0">
                <a:solidFill>
                  <a:srgbClr val="404040"/>
                </a:solidFill>
                <a:latin typeface="Carlito"/>
                <a:cs typeface="Carlito"/>
              </a:rPr>
              <a:t>set </a:t>
            </a:r>
            <a:r>
              <a:rPr lang="es-UY" sz="2400" spc="-25" dirty="0" err="1">
                <a:solidFill>
                  <a:srgbClr val="404040"/>
                </a:solidFill>
                <a:latin typeface="Carlito"/>
                <a:cs typeface="Carlito"/>
              </a:rPr>
              <a:t>into</a:t>
            </a:r>
            <a:r>
              <a:rPr lang="es-UY" sz="2400" spc="-25" dirty="0">
                <a:solidFill>
                  <a:srgbClr val="404040"/>
                </a:solidFill>
                <a:latin typeface="Carlito"/>
                <a:cs typeface="Carlito"/>
              </a:rPr>
              <a:t> </a:t>
            </a:r>
            <a:r>
              <a:rPr lang="es-UY" sz="2400" dirty="0">
                <a:solidFill>
                  <a:srgbClr val="404040"/>
                </a:solidFill>
                <a:latin typeface="Carlito"/>
                <a:cs typeface="Carlito"/>
              </a:rPr>
              <a:t>IBM DB2</a:t>
            </a:r>
            <a:r>
              <a:rPr lang="es-UY" sz="2400" spc="-125" dirty="0">
                <a:solidFill>
                  <a:srgbClr val="404040"/>
                </a:solidFill>
                <a:latin typeface="Carlito"/>
                <a:cs typeface="Carlito"/>
              </a:rPr>
              <a:t> </a:t>
            </a:r>
            <a:r>
              <a:rPr lang="es-UY" sz="2400" spc="-5" dirty="0" err="1">
                <a:solidFill>
                  <a:srgbClr val="404040"/>
                </a:solidFill>
                <a:latin typeface="Carlito"/>
                <a:cs typeface="Carlito"/>
              </a:rPr>
              <a:t>Database</a:t>
            </a:r>
            <a:r>
              <a:rPr lang="es-UY" sz="2400" spc="-5" dirty="0">
                <a:solidFill>
                  <a:srgbClr val="404040"/>
                </a:solidFill>
                <a:latin typeface="Carlito"/>
                <a:cs typeface="Carlito"/>
              </a:rPr>
              <a:t>.</a:t>
            </a:r>
            <a:endParaRPr lang="es-UY" sz="2400" dirty="0">
              <a:latin typeface="Carlito"/>
              <a:cs typeface="Carlito"/>
            </a:endParaRPr>
          </a:p>
          <a:p>
            <a:pPr marL="12700">
              <a:lnSpc>
                <a:spcPct val="100000"/>
              </a:lnSpc>
              <a:spcBef>
                <a:spcPts val="1175"/>
              </a:spcBef>
            </a:pPr>
            <a:r>
              <a:rPr lang="es-UY" sz="2400" spc="-5" dirty="0" err="1">
                <a:solidFill>
                  <a:srgbClr val="404040"/>
                </a:solidFill>
                <a:latin typeface="Carlito"/>
                <a:cs typeface="Carlito"/>
              </a:rPr>
              <a:t>Queried</a:t>
            </a:r>
            <a:r>
              <a:rPr lang="es-UY" sz="2400" spc="-5" dirty="0">
                <a:solidFill>
                  <a:srgbClr val="404040"/>
                </a:solidFill>
                <a:latin typeface="Carlito"/>
                <a:cs typeface="Carlito"/>
              </a:rPr>
              <a:t> </a:t>
            </a:r>
            <a:r>
              <a:rPr lang="es-UY" sz="2400" spc="-5" dirty="0" err="1">
                <a:solidFill>
                  <a:srgbClr val="404040"/>
                </a:solidFill>
                <a:latin typeface="Carlito"/>
                <a:cs typeface="Carlito"/>
              </a:rPr>
              <a:t>using</a:t>
            </a:r>
            <a:r>
              <a:rPr lang="es-UY" sz="2400" spc="-5" dirty="0">
                <a:solidFill>
                  <a:srgbClr val="404040"/>
                </a:solidFill>
                <a:latin typeface="Carlito"/>
                <a:cs typeface="Carlito"/>
              </a:rPr>
              <a:t> SQL </a:t>
            </a:r>
            <a:r>
              <a:rPr lang="es-UY" sz="2400" dirty="0">
                <a:solidFill>
                  <a:srgbClr val="404040"/>
                </a:solidFill>
                <a:latin typeface="Carlito"/>
                <a:cs typeface="Carlito"/>
              </a:rPr>
              <a:t>Python</a:t>
            </a:r>
            <a:r>
              <a:rPr lang="es-UY" sz="2400" spc="-100" dirty="0">
                <a:solidFill>
                  <a:srgbClr val="404040"/>
                </a:solidFill>
                <a:latin typeface="Carlito"/>
                <a:cs typeface="Carlito"/>
              </a:rPr>
              <a:t> </a:t>
            </a:r>
            <a:r>
              <a:rPr lang="es-UY" sz="2400" spc="-25" dirty="0" err="1">
                <a:solidFill>
                  <a:srgbClr val="404040"/>
                </a:solidFill>
                <a:latin typeface="Carlito"/>
                <a:cs typeface="Carlito"/>
              </a:rPr>
              <a:t>integration</a:t>
            </a:r>
            <a:r>
              <a:rPr lang="es-UY" sz="2400" spc="-25" dirty="0">
                <a:solidFill>
                  <a:srgbClr val="404040"/>
                </a:solidFill>
                <a:latin typeface="Carlito"/>
                <a:cs typeface="Carlito"/>
              </a:rPr>
              <a:t>.</a:t>
            </a:r>
            <a:endParaRPr lang="es-UY" sz="2400" dirty="0">
              <a:latin typeface="Carlito"/>
              <a:cs typeface="Carlito"/>
            </a:endParaRPr>
          </a:p>
          <a:p>
            <a:pPr marL="12700">
              <a:lnSpc>
                <a:spcPct val="100000"/>
              </a:lnSpc>
              <a:spcBef>
                <a:spcPts val="1560"/>
              </a:spcBef>
            </a:pPr>
            <a:r>
              <a:rPr lang="es-UY" sz="2400" spc="-5" dirty="0" err="1">
                <a:solidFill>
                  <a:srgbClr val="404040"/>
                </a:solidFill>
                <a:latin typeface="Carlito"/>
                <a:cs typeface="Carlito"/>
              </a:rPr>
              <a:t>Queries</a:t>
            </a:r>
            <a:r>
              <a:rPr lang="es-UY" sz="2400" spc="-5" dirty="0">
                <a:solidFill>
                  <a:srgbClr val="404040"/>
                </a:solidFill>
                <a:latin typeface="Carlito"/>
                <a:cs typeface="Carlito"/>
              </a:rPr>
              <a:t> </a:t>
            </a:r>
            <a:r>
              <a:rPr lang="es-UY" sz="2400" spc="-20" dirty="0" err="1">
                <a:solidFill>
                  <a:srgbClr val="404040"/>
                </a:solidFill>
                <a:latin typeface="Carlito"/>
                <a:cs typeface="Carlito"/>
              </a:rPr>
              <a:t>were</a:t>
            </a:r>
            <a:r>
              <a:rPr lang="es-UY" sz="2400" spc="-20" dirty="0">
                <a:solidFill>
                  <a:srgbClr val="404040"/>
                </a:solidFill>
                <a:latin typeface="Carlito"/>
                <a:cs typeface="Carlito"/>
              </a:rPr>
              <a:t> </a:t>
            </a:r>
            <a:r>
              <a:rPr lang="es-UY" sz="2400" dirty="0" err="1">
                <a:solidFill>
                  <a:srgbClr val="404040"/>
                </a:solidFill>
                <a:latin typeface="Carlito"/>
                <a:cs typeface="Carlito"/>
              </a:rPr>
              <a:t>made</a:t>
            </a:r>
            <a:r>
              <a:rPr lang="es-UY" sz="2400" dirty="0">
                <a:solidFill>
                  <a:srgbClr val="404040"/>
                </a:solidFill>
                <a:latin typeface="Carlito"/>
                <a:cs typeface="Carlito"/>
              </a:rPr>
              <a:t> </a:t>
            </a:r>
            <a:r>
              <a:rPr lang="es-UY" sz="2400" spc="-20" dirty="0" err="1">
                <a:solidFill>
                  <a:srgbClr val="404040"/>
                </a:solidFill>
                <a:latin typeface="Carlito"/>
                <a:cs typeface="Carlito"/>
              </a:rPr>
              <a:t>to</a:t>
            </a:r>
            <a:r>
              <a:rPr lang="es-UY" sz="2400" spc="-20" dirty="0">
                <a:solidFill>
                  <a:srgbClr val="404040"/>
                </a:solidFill>
                <a:latin typeface="Carlito"/>
                <a:cs typeface="Carlito"/>
              </a:rPr>
              <a:t> </a:t>
            </a:r>
            <a:r>
              <a:rPr lang="es-UY" sz="2400" spc="-10" dirty="0" err="1">
                <a:solidFill>
                  <a:srgbClr val="404040"/>
                </a:solidFill>
                <a:latin typeface="Carlito"/>
                <a:cs typeface="Carlito"/>
              </a:rPr>
              <a:t>get</a:t>
            </a:r>
            <a:r>
              <a:rPr lang="es-UY" sz="2400" spc="-10" dirty="0">
                <a:solidFill>
                  <a:srgbClr val="404040"/>
                </a:solidFill>
                <a:latin typeface="Carlito"/>
                <a:cs typeface="Carlito"/>
              </a:rPr>
              <a:t> </a:t>
            </a:r>
            <a:r>
              <a:rPr lang="es-UY" sz="2400" dirty="0">
                <a:solidFill>
                  <a:srgbClr val="404040"/>
                </a:solidFill>
                <a:latin typeface="Carlito"/>
                <a:cs typeface="Carlito"/>
              </a:rPr>
              <a:t>a </a:t>
            </a:r>
            <a:r>
              <a:rPr lang="es-UY" sz="2400" spc="-25" dirty="0" err="1">
                <a:solidFill>
                  <a:srgbClr val="404040"/>
                </a:solidFill>
                <a:latin typeface="Carlito"/>
                <a:cs typeface="Carlito"/>
              </a:rPr>
              <a:t>better</a:t>
            </a:r>
            <a:r>
              <a:rPr lang="es-UY" sz="2400" spc="-25" dirty="0">
                <a:solidFill>
                  <a:srgbClr val="404040"/>
                </a:solidFill>
                <a:latin typeface="Carlito"/>
                <a:cs typeface="Carlito"/>
              </a:rPr>
              <a:t> </a:t>
            </a:r>
            <a:r>
              <a:rPr lang="es-UY" sz="2400" spc="-20" dirty="0" err="1">
                <a:solidFill>
                  <a:srgbClr val="404040"/>
                </a:solidFill>
                <a:latin typeface="Carlito"/>
                <a:cs typeface="Carlito"/>
              </a:rPr>
              <a:t>understanding</a:t>
            </a:r>
            <a:r>
              <a:rPr lang="es-UY" sz="2400" spc="-20" dirty="0">
                <a:solidFill>
                  <a:srgbClr val="404040"/>
                </a:solidFill>
                <a:latin typeface="Carlito"/>
                <a:cs typeface="Carlito"/>
              </a:rPr>
              <a:t> </a:t>
            </a:r>
            <a:r>
              <a:rPr lang="es-UY" sz="2400" spc="-5" dirty="0" err="1">
                <a:solidFill>
                  <a:srgbClr val="404040"/>
                </a:solidFill>
                <a:latin typeface="Carlito"/>
                <a:cs typeface="Carlito"/>
              </a:rPr>
              <a:t>of</a:t>
            </a:r>
            <a:r>
              <a:rPr lang="es-UY" sz="2400" spc="-5" dirty="0">
                <a:solidFill>
                  <a:srgbClr val="404040"/>
                </a:solidFill>
                <a:latin typeface="Carlito"/>
                <a:cs typeface="Carlito"/>
              </a:rPr>
              <a:t> </a:t>
            </a:r>
            <a:r>
              <a:rPr lang="es-UY" sz="2400" dirty="0" err="1">
                <a:solidFill>
                  <a:srgbClr val="404040"/>
                </a:solidFill>
                <a:latin typeface="Carlito"/>
                <a:cs typeface="Carlito"/>
              </a:rPr>
              <a:t>the</a:t>
            </a:r>
            <a:r>
              <a:rPr lang="es-UY" sz="2400" spc="25" dirty="0">
                <a:solidFill>
                  <a:srgbClr val="404040"/>
                </a:solidFill>
                <a:latin typeface="Carlito"/>
                <a:cs typeface="Carlito"/>
              </a:rPr>
              <a:t> </a:t>
            </a:r>
            <a:r>
              <a:rPr lang="es-UY" sz="2400" spc="-20" dirty="0" err="1">
                <a:solidFill>
                  <a:srgbClr val="404040"/>
                </a:solidFill>
                <a:latin typeface="Carlito"/>
                <a:cs typeface="Carlito"/>
              </a:rPr>
              <a:t>dataset</a:t>
            </a:r>
            <a:r>
              <a:rPr lang="es-UY" sz="2400" spc="-20" dirty="0">
                <a:solidFill>
                  <a:srgbClr val="404040"/>
                </a:solidFill>
                <a:latin typeface="Carlito"/>
                <a:cs typeface="Carlito"/>
              </a:rPr>
              <a:t>.</a:t>
            </a:r>
            <a:endParaRPr lang="es-UY" sz="2400" dirty="0">
              <a:latin typeface="Carlito"/>
              <a:cs typeface="Carlito"/>
            </a:endParaRPr>
          </a:p>
          <a:p>
            <a:pPr marL="12700" marR="434975">
              <a:lnSpc>
                <a:spcPts val="2200"/>
              </a:lnSpc>
              <a:spcBef>
                <a:spcPts val="1440"/>
              </a:spcBef>
            </a:pPr>
            <a:r>
              <a:rPr lang="es-UY" sz="2400" spc="-5" dirty="0" err="1">
                <a:solidFill>
                  <a:srgbClr val="404040"/>
                </a:solidFill>
                <a:latin typeface="Carlito"/>
                <a:cs typeface="Carlito"/>
              </a:rPr>
              <a:t>Queried</a:t>
            </a:r>
            <a:r>
              <a:rPr lang="es-UY" sz="2400" spc="-5" dirty="0">
                <a:solidFill>
                  <a:srgbClr val="404040"/>
                </a:solidFill>
                <a:latin typeface="Carlito"/>
                <a:cs typeface="Carlito"/>
              </a:rPr>
              <a:t> </a:t>
            </a:r>
            <a:r>
              <a:rPr lang="es-UY" sz="2400" spc="-20" dirty="0" err="1">
                <a:solidFill>
                  <a:srgbClr val="404040"/>
                </a:solidFill>
                <a:latin typeface="Carlito"/>
                <a:cs typeface="Carlito"/>
              </a:rPr>
              <a:t>information</a:t>
            </a:r>
            <a:r>
              <a:rPr lang="es-UY" sz="2400" spc="-20" dirty="0">
                <a:solidFill>
                  <a:srgbClr val="404040"/>
                </a:solidFill>
                <a:latin typeface="Carlito"/>
                <a:cs typeface="Carlito"/>
              </a:rPr>
              <a:t> </a:t>
            </a:r>
            <a:r>
              <a:rPr lang="es-UY" sz="2400" dirty="0" err="1">
                <a:solidFill>
                  <a:srgbClr val="404040"/>
                </a:solidFill>
                <a:latin typeface="Carlito"/>
                <a:cs typeface="Carlito"/>
              </a:rPr>
              <a:t>about</a:t>
            </a:r>
            <a:r>
              <a:rPr lang="es-UY" sz="2400" dirty="0">
                <a:solidFill>
                  <a:srgbClr val="404040"/>
                </a:solidFill>
                <a:latin typeface="Carlito"/>
                <a:cs typeface="Carlito"/>
              </a:rPr>
              <a:t> </a:t>
            </a:r>
            <a:r>
              <a:rPr lang="es-UY" sz="2400" dirty="0" err="1">
                <a:solidFill>
                  <a:srgbClr val="404040"/>
                </a:solidFill>
                <a:latin typeface="Carlito"/>
                <a:cs typeface="Carlito"/>
              </a:rPr>
              <a:t>launch</a:t>
            </a:r>
            <a:r>
              <a:rPr lang="es-UY" sz="2400" dirty="0">
                <a:solidFill>
                  <a:srgbClr val="404040"/>
                </a:solidFill>
                <a:latin typeface="Carlito"/>
                <a:cs typeface="Carlito"/>
              </a:rPr>
              <a:t> </a:t>
            </a:r>
            <a:r>
              <a:rPr lang="es-UY" sz="2400" spc="-20" dirty="0">
                <a:solidFill>
                  <a:srgbClr val="404040"/>
                </a:solidFill>
                <a:latin typeface="Carlito"/>
                <a:cs typeface="Carlito"/>
              </a:rPr>
              <a:t>site </a:t>
            </a:r>
            <a:r>
              <a:rPr lang="es-UY" sz="2400" spc="-5" dirty="0" err="1">
                <a:solidFill>
                  <a:srgbClr val="404040"/>
                </a:solidFill>
                <a:latin typeface="Carlito"/>
                <a:cs typeface="Carlito"/>
              </a:rPr>
              <a:t>names</a:t>
            </a:r>
            <a:r>
              <a:rPr lang="es-UY" sz="2400" spc="-5" dirty="0">
                <a:solidFill>
                  <a:srgbClr val="404040"/>
                </a:solidFill>
                <a:latin typeface="Carlito"/>
                <a:cs typeface="Carlito"/>
              </a:rPr>
              <a:t>, </a:t>
            </a:r>
            <a:r>
              <a:rPr lang="es-UY" sz="2400" spc="-5" dirty="0" err="1">
                <a:solidFill>
                  <a:srgbClr val="404040"/>
                </a:solidFill>
                <a:latin typeface="Carlito"/>
                <a:cs typeface="Carlito"/>
              </a:rPr>
              <a:t>mission</a:t>
            </a:r>
            <a:r>
              <a:rPr lang="es-UY" sz="2400" spc="-5" dirty="0">
                <a:solidFill>
                  <a:srgbClr val="404040"/>
                </a:solidFill>
                <a:latin typeface="Carlito"/>
                <a:cs typeface="Carlito"/>
              </a:rPr>
              <a:t> </a:t>
            </a:r>
            <a:r>
              <a:rPr lang="es-UY" sz="2400" spc="-20" dirty="0" err="1">
                <a:solidFill>
                  <a:srgbClr val="404040"/>
                </a:solidFill>
                <a:latin typeface="Carlito"/>
                <a:cs typeface="Carlito"/>
              </a:rPr>
              <a:t>outcomes</a:t>
            </a:r>
            <a:r>
              <a:rPr lang="es-UY" sz="2400" spc="-20" dirty="0">
                <a:solidFill>
                  <a:srgbClr val="404040"/>
                </a:solidFill>
                <a:latin typeface="Carlito"/>
                <a:cs typeface="Carlito"/>
              </a:rPr>
              <a:t>, </a:t>
            </a:r>
            <a:r>
              <a:rPr lang="es-UY" sz="2400" spc="-20" dirty="0" err="1">
                <a:solidFill>
                  <a:srgbClr val="404040"/>
                </a:solidFill>
                <a:latin typeface="Carlito"/>
                <a:cs typeface="Carlito"/>
              </a:rPr>
              <a:t>various</a:t>
            </a:r>
            <a:r>
              <a:rPr lang="es-UY" sz="2400" spc="-20" dirty="0">
                <a:solidFill>
                  <a:srgbClr val="404040"/>
                </a:solidFill>
                <a:latin typeface="Carlito"/>
                <a:cs typeface="Carlito"/>
              </a:rPr>
              <a:t> </a:t>
            </a:r>
            <a:r>
              <a:rPr lang="es-UY" sz="2400" spc="-20" dirty="0" err="1">
                <a:solidFill>
                  <a:srgbClr val="404040"/>
                </a:solidFill>
                <a:latin typeface="Carlito"/>
                <a:cs typeface="Carlito"/>
              </a:rPr>
              <a:t>pay</a:t>
            </a:r>
            <a:r>
              <a:rPr lang="es-UY" sz="2400" spc="-20" dirty="0">
                <a:solidFill>
                  <a:srgbClr val="404040"/>
                </a:solidFill>
                <a:latin typeface="Carlito"/>
                <a:cs typeface="Carlito"/>
              </a:rPr>
              <a:t> </a:t>
            </a:r>
            <a:r>
              <a:rPr lang="es-UY" sz="2400" dirty="0">
                <a:solidFill>
                  <a:srgbClr val="404040"/>
                </a:solidFill>
                <a:latin typeface="Carlito"/>
                <a:cs typeface="Carlito"/>
              </a:rPr>
              <a:t>load </a:t>
            </a:r>
            <a:r>
              <a:rPr lang="es-UY" sz="2400" spc="-25" dirty="0" err="1">
                <a:solidFill>
                  <a:srgbClr val="404040"/>
                </a:solidFill>
                <a:latin typeface="Carlito"/>
                <a:cs typeface="Carlito"/>
              </a:rPr>
              <a:t>sizes</a:t>
            </a:r>
            <a:r>
              <a:rPr lang="es-UY" sz="2400" spc="-25" dirty="0">
                <a:solidFill>
                  <a:srgbClr val="404040"/>
                </a:solidFill>
                <a:latin typeface="Carlito"/>
                <a:cs typeface="Carlito"/>
              </a:rPr>
              <a:t> </a:t>
            </a:r>
            <a:r>
              <a:rPr lang="es-UY" sz="2400" spc="-5" dirty="0" err="1">
                <a:solidFill>
                  <a:srgbClr val="404040"/>
                </a:solidFill>
                <a:latin typeface="Carlito"/>
                <a:cs typeface="Carlito"/>
              </a:rPr>
              <a:t>of</a:t>
            </a:r>
            <a:r>
              <a:rPr lang="es-UY" sz="2400" spc="-5" dirty="0">
                <a:solidFill>
                  <a:srgbClr val="404040"/>
                </a:solidFill>
                <a:latin typeface="Carlito"/>
                <a:cs typeface="Carlito"/>
              </a:rPr>
              <a:t>  </a:t>
            </a:r>
            <a:r>
              <a:rPr lang="es-UY" sz="2400" spc="-25" dirty="0" err="1">
                <a:solidFill>
                  <a:srgbClr val="404040"/>
                </a:solidFill>
                <a:latin typeface="Carlito"/>
                <a:cs typeface="Carlito"/>
              </a:rPr>
              <a:t>customers</a:t>
            </a:r>
            <a:r>
              <a:rPr lang="es-UY" sz="2400" spc="-25" dirty="0">
                <a:solidFill>
                  <a:srgbClr val="404040"/>
                </a:solidFill>
                <a:latin typeface="Carlito"/>
                <a:cs typeface="Carlito"/>
              </a:rPr>
              <a:t> </a:t>
            </a:r>
            <a:r>
              <a:rPr lang="es-UY" sz="2400" dirty="0">
                <a:solidFill>
                  <a:srgbClr val="404040"/>
                </a:solidFill>
                <a:latin typeface="Carlito"/>
                <a:cs typeface="Carlito"/>
              </a:rPr>
              <a:t>and </a:t>
            </a:r>
            <a:r>
              <a:rPr lang="es-UY" sz="2400" spc="-20" dirty="0" err="1">
                <a:solidFill>
                  <a:srgbClr val="404040"/>
                </a:solidFill>
                <a:latin typeface="Carlito"/>
                <a:cs typeface="Carlito"/>
              </a:rPr>
              <a:t>booster</a:t>
            </a:r>
            <a:r>
              <a:rPr lang="es-UY" sz="2400" spc="-20" dirty="0">
                <a:solidFill>
                  <a:srgbClr val="404040"/>
                </a:solidFill>
                <a:latin typeface="Carlito"/>
                <a:cs typeface="Carlito"/>
              </a:rPr>
              <a:t> </a:t>
            </a:r>
            <a:r>
              <a:rPr lang="es-UY" sz="2400" spc="-25" dirty="0" err="1">
                <a:solidFill>
                  <a:srgbClr val="404040"/>
                </a:solidFill>
                <a:latin typeface="Carlito"/>
                <a:cs typeface="Carlito"/>
              </a:rPr>
              <a:t>versions</a:t>
            </a:r>
            <a:r>
              <a:rPr lang="es-UY" sz="2400" spc="-25" dirty="0">
                <a:solidFill>
                  <a:srgbClr val="404040"/>
                </a:solidFill>
                <a:latin typeface="Carlito"/>
                <a:cs typeface="Carlito"/>
              </a:rPr>
              <a:t>, </a:t>
            </a:r>
            <a:r>
              <a:rPr lang="es-UY" sz="2400" dirty="0">
                <a:solidFill>
                  <a:srgbClr val="404040"/>
                </a:solidFill>
                <a:latin typeface="Carlito"/>
                <a:cs typeface="Carlito"/>
              </a:rPr>
              <a:t>and </a:t>
            </a:r>
            <a:r>
              <a:rPr lang="es-UY" sz="2400" dirty="0" err="1">
                <a:solidFill>
                  <a:srgbClr val="404040"/>
                </a:solidFill>
                <a:latin typeface="Carlito"/>
                <a:cs typeface="Carlito"/>
              </a:rPr>
              <a:t>landing</a:t>
            </a:r>
            <a:r>
              <a:rPr lang="es-UY" sz="2400" spc="5" dirty="0">
                <a:solidFill>
                  <a:srgbClr val="404040"/>
                </a:solidFill>
                <a:latin typeface="Carlito"/>
                <a:cs typeface="Carlito"/>
              </a:rPr>
              <a:t> </a:t>
            </a:r>
            <a:r>
              <a:rPr lang="es-UY" sz="2400" spc="-15" dirty="0" err="1">
                <a:solidFill>
                  <a:srgbClr val="404040"/>
                </a:solidFill>
                <a:latin typeface="Carlito"/>
                <a:cs typeface="Carlito"/>
              </a:rPr>
              <a:t>outcomes</a:t>
            </a:r>
            <a:endParaRPr lang="es-UY" sz="2400" dirty="0">
              <a:latin typeface="Carlito"/>
              <a:cs typeface="Carlito"/>
            </a:endParaRPr>
          </a:p>
          <a:p>
            <a:pPr>
              <a:lnSpc>
                <a:spcPct val="100000"/>
              </a:lnSpc>
              <a:spcBef>
                <a:spcPts val="30"/>
              </a:spcBef>
            </a:pPr>
            <a:endParaRPr lang="es-UY" sz="3200" dirty="0">
              <a:latin typeface="Carlito"/>
              <a:cs typeface="Carlito"/>
            </a:endParaRPr>
          </a:p>
          <a:p>
            <a:pPr marL="12700" marR="5080">
              <a:lnSpc>
                <a:spcPct val="149000"/>
              </a:lnSpc>
            </a:pPr>
            <a:r>
              <a:rPr lang="es-UY" sz="2400" u="heavy" dirty="0">
                <a:solidFill>
                  <a:srgbClr val="404040"/>
                </a:solidFill>
                <a:uFill>
                  <a:solidFill>
                    <a:srgbClr val="404040"/>
                  </a:solidFill>
                </a:uFill>
                <a:latin typeface="Carlito"/>
                <a:cs typeface="Carlito"/>
              </a:rPr>
              <a:t>GitHub </a:t>
            </a:r>
            <a:r>
              <a:rPr lang="es-UY" sz="2400" u="heavy" spc="-5" dirty="0">
                <a:solidFill>
                  <a:srgbClr val="404040"/>
                </a:solidFill>
                <a:uFill>
                  <a:solidFill>
                    <a:srgbClr val="404040"/>
                  </a:solidFill>
                </a:uFill>
                <a:latin typeface="Carlito"/>
                <a:cs typeface="Carlito"/>
              </a:rPr>
              <a:t>url:</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12700" marR="5080">
              <a:lnSpc>
                <a:spcPts val="2210"/>
              </a:lnSpc>
              <a:spcBef>
                <a:spcPts val="335"/>
              </a:spcBef>
            </a:pPr>
            <a:r>
              <a:rPr lang="en-US" sz="2400" spc="-15" dirty="0">
                <a:solidFill>
                  <a:srgbClr val="404040"/>
                </a:solidFill>
                <a:latin typeface="Carlito"/>
                <a:cs typeface="Carlito"/>
              </a:rPr>
              <a:t>Folium </a:t>
            </a:r>
            <a:r>
              <a:rPr lang="en-US" sz="2400" spc="-5" dirty="0">
                <a:solidFill>
                  <a:srgbClr val="404040"/>
                </a:solidFill>
                <a:latin typeface="Carlito"/>
                <a:cs typeface="Carlito"/>
              </a:rPr>
              <a:t>maps mark Launch Sites, successful </a:t>
            </a:r>
            <a:r>
              <a:rPr lang="en-US" sz="2400" dirty="0">
                <a:solidFill>
                  <a:srgbClr val="404040"/>
                </a:solidFill>
                <a:latin typeface="Carlito"/>
                <a:cs typeface="Carlito"/>
              </a:rPr>
              <a:t>and </a:t>
            </a:r>
            <a:r>
              <a:rPr lang="en-US" sz="2400" spc="-5" dirty="0">
                <a:solidFill>
                  <a:srgbClr val="404040"/>
                </a:solidFill>
                <a:latin typeface="Carlito"/>
                <a:cs typeface="Carlito"/>
              </a:rPr>
              <a:t>unsuccessful </a:t>
            </a:r>
            <a:r>
              <a:rPr lang="en-US" sz="2400" dirty="0">
                <a:solidFill>
                  <a:srgbClr val="404040"/>
                </a:solidFill>
                <a:latin typeface="Carlito"/>
                <a:cs typeface="Carlito"/>
              </a:rPr>
              <a:t>landings, and a </a:t>
            </a:r>
            <a:r>
              <a:rPr lang="en-US" sz="2400" spc="-25" dirty="0">
                <a:solidFill>
                  <a:srgbClr val="404040"/>
                </a:solidFill>
                <a:latin typeface="Carlito"/>
                <a:cs typeface="Carlito"/>
              </a:rPr>
              <a:t>proximity example  </a:t>
            </a:r>
            <a:r>
              <a:rPr lang="en-US" sz="2400" spc="-20" dirty="0">
                <a:solidFill>
                  <a:srgbClr val="404040"/>
                </a:solidFill>
                <a:latin typeface="Carlito"/>
                <a:cs typeface="Carlito"/>
              </a:rPr>
              <a:t>to </a:t>
            </a:r>
            <a:r>
              <a:rPr lang="en-US" sz="2400" spc="-40" dirty="0">
                <a:solidFill>
                  <a:srgbClr val="404040"/>
                </a:solidFill>
                <a:latin typeface="Carlito"/>
                <a:cs typeface="Carlito"/>
              </a:rPr>
              <a:t>key </a:t>
            </a:r>
            <a:r>
              <a:rPr lang="en-US" sz="2400" spc="-5" dirty="0">
                <a:solidFill>
                  <a:srgbClr val="404040"/>
                </a:solidFill>
                <a:latin typeface="Carlito"/>
                <a:cs typeface="Carlito"/>
              </a:rPr>
              <a:t>locations: </a:t>
            </a:r>
            <a:r>
              <a:rPr lang="en-US" sz="2400" spc="-60" dirty="0">
                <a:solidFill>
                  <a:srgbClr val="404040"/>
                </a:solidFill>
                <a:latin typeface="Carlito"/>
                <a:cs typeface="Carlito"/>
              </a:rPr>
              <a:t>Railway, Highway, </a:t>
            </a:r>
            <a:r>
              <a:rPr lang="en-US" sz="2400" spc="-20" dirty="0">
                <a:solidFill>
                  <a:srgbClr val="404040"/>
                </a:solidFill>
                <a:latin typeface="Carlito"/>
                <a:cs typeface="Carlito"/>
              </a:rPr>
              <a:t>Coast, </a:t>
            </a:r>
            <a:r>
              <a:rPr lang="en-US" sz="2400" dirty="0">
                <a:solidFill>
                  <a:srgbClr val="404040"/>
                </a:solidFill>
                <a:latin typeface="Carlito"/>
                <a:cs typeface="Carlito"/>
              </a:rPr>
              <a:t>and</a:t>
            </a:r>
            <a:r>
              <a:rPr lang="en-US" sz="2400" spc="35" dirty="0">
                <a:solidFill>
                  <a:srgbClr val="404040"/>
                </a:solidFill>
                <a:latin typeface="Carlito"/>
                <a:cs typeface="Carlito"/>
              </a:rPr>
              <a:t> </a:t>
            </a:r>
            <a:r>
              <a:rPr lang="en-US" sz="2400" spc="-60" dirty="0">
                <a:solidFill>
                  <a:srgbClr val="404040"/>
                </a:solidFill>
                <a:latin typeface="Carlito"/>
                <a:cs typeface="Carlito"/>
              </a:rPr>
              <a:t>City.</a:t>
            </a:r>
            <a:endParaRPr lang="en-US" sz="2400" dirty="0">
              <a:latin typeface="Carlito"/>
              <a:cs typeface="Carlito"/>
            </a:endParaRPr>
          </a:p>
          <a:p>
            <a:pPr marL="12700" marR="311150">
              <a:lnSpc>
                <a:spcPts val="2300"/>
              </a:lnSpc>
              <a:spcBef>
                <a:spcPts val="1115"/>
              </a:spcBef>
            </a:pPr>
            <a:r>
              <a:rPr lang="en-US" sz="2400" spc="-5" dirty="0">
                <a:solidFill>
                  <a:srgbClr val="404040"/>
                </a:solidFill>
                <a:latin typeface="Carlito"/>
                <a:cs typeface="Carlito"/>
              </a:rPr>
              <a:t>This </a:t>
            </a:r>
            <a:r>
              <a:rPr lang="en-US" sz="2400" spc="-15" dirty="0">
                <a:solidFill>
                  <a:srgbClr val="404040"/>
                </a:solidFill>
                <a:latin typeface="Carlito"/>
                <a:cs typeface="Carlito"/>
              </a:rPr>
              <a:t>allows </a:t>
            </a:r>
            <a:r>
              <a:rPr lang="en-US" sz="2400" spc="-5" dirty="0">
                <a:solidFill>
                  <a:srgbClr val="404040"/>
                </a:solidFill>
                <a:latin typeface="Carlito"/>
                <a:cs typeface="Carlito"/>
              </a:rPr>
              <a:t>us </a:t>
            </a:r>
            <a:r>
              <a:rPr lang="en-US" sz="2400" spc="-20" dirty="0">
                <a:solidFill>
                  <a:srgbClr val="404040"/>
                </a:solidFill>
                <a:latin typeface="Carlito"/>
                <a:cs typeface="Carlito"/>
              </a:rPr>
              <a:t>to understand why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25" dirty="0">
                <a:solidFill>
                  <a:srgbClr val="404040"/>
                </a:solidFill>
                <a:latin typeface="Carlito"/>
                <a:cs typeface="Carlito"/>
              </a:rPr>
              <a:t>may </a:t>
            </a:r>
            <a:r>
              <a:rPr lang="en-US" sz="2400" dirty="0">
                <a:solidFill>
                  <a:srgbClr val="404040"/>
                </a:solidFill>
                <a:latin typeface="Carlito"/>
                <a:cs typeface="Carlito"/>
              </a:rPr>
              <a:t>be </a:t>
            </a:r>
            <a:r>
              <a:rPr lang="en-US" sz="2400" spc="-20" dirty="0">
                <a:solidFill>
                  <a:srgbClr val="404040"/>
                </a:solidFill>
                <a:latin typeface="Carlito"/>
                <a:cs typeface="Carlito"/>
              </a:rPr>
              <a:t>located </a:t>
            </a:r>
            <a:r>
              <a:rPr lang="en-US" sz="2400" spc="-5" dirty="0">
                <a:solidFill>
                  <a:srgbClr val="404040"/>
                </a:solidFill>
                <a:latin typeface="Carlito"/>
                <a:cs typeface="Carlito"/>
              </a:rPr>
              <a:t>where they </a:t>
            </a:r>
            <a:r>
              <a:rPr lang="en-US" sz="2400" spc="-20" dirty="0">
                <a:solidFill>
                  <a:srgbClr val="404040"/>
                </a:solidFill>
                <a:latin typeface="Carlito"/>
                <a:cs typeface="Carlito"/>
              </a:rPr>
              <a:t>are. </a:t>
            </a:r>
            <a:r>
              <a:rPr lang="en-US" sz="2400" dirty="0">
                <a:solidFill>
                  <a:srgbClr val="404040"/>
                </a:solidFill>
                <a:latin typeface="Carlito"/>
                <a:cs typeface="Carlito"/>
              </a:rPr>
              <a:t>Also </a:t>
            </a:r>
            <a:r>
              <a:rPr lang="en-US" sz="2400" spc="-20" dirty="0">
                <a:solidFill>
                  <a:srgbClr val="404040"/>
                </a:solidFill>
                <a:latin typeface="Carlito"/>
                <a:cs typeface="Carlito"/>
              </a:rPr>
              <a:t>visualizes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t>
            </a:r>
            <a:r>
              <a:rPr lang="en-US" sz="2400" spc="-25" dirty="0">
                <a:solidFill>
                  <a:srgbClr val="404040"/>
                </a:solidFill>
                <a:latin typeface="Carlito"/>
                <a:cs typeface="Carlito"/>
              </a:rPr>
              <a:t>relative </a:t>
            </a:r>
            <a:r>
              <a:rPr lang="en-US" sz="2400" spc="-20" dirty="0">
                <a:solidFill>
                  <a:srgbClr val="404040"/>
                </a:solidFill>
                <a:latin typeface="Carlito"/>
                <a:cs typeface="Carlito"/>
              </a:rPr>
              <a:t>to</a:t>
            </a:r>
            <a:r>
              <a:rPr lang="en-US" sz="2400" spc="-25" dirty="0">
                <a:solidFill>
                  <a:srgbClr val="404040"/>
                </a:solidFill>
                <a:latin typeface="Carlito"/>
                <a:cs typeface="Carlito"/>
              </a:rPr>
              <a:t> </a:t>
            </a:r>
            <a:r>
              <a:rPr lang="en-US" sz="2400" spc="-5" dirty="0">
                <a:solidFill>
                  <a:srgbClr val="404040"/>
                </a:solidFill>
                <a:latin typeface="Carlito"/>
                <a:cs typeface="Carlito"/>
              </a:rPr>
              <a:t>location.</a:t>
            </a:r>
            <a:endParaRPr lang="en-US" sz="2400" dirty="0">
              <a:latin typeface="Carlito"/>
              <a:cs typeface="Carlito"/>
            </a:endParaRPr>
          </a:p>
          <a:p>
            <a:pPr marL="12700">
              <a:lnSpc>
                <a:spcPct val="100000"/>
              </a:lnSpc>
              <a:spcBef>
                <a:spcPts val="1070"/>
              </a:spcBef>
            </a:pPr>
            <a:r>
              <a:rPr lang="en-US" sz="2400" u="heavy" dirty="0">
                <a:solidFill>
                  <a:srgbClr val="404040"/>
                </a:solidFill>
                <a:uFill>
                  <a:solidFill>
                    <a:srgbClr val="404040"/>
                  </a:solidFill>
                </a:uFill>
                <a:latin typeface="Carlito"/>
                <a:cs typeface="Carlito"/>
              </a:rPr>
              <a:t>GitHub</a:t>
            </a:r>
            <a:r>
              <a:rPr lang="en-US" sz="2400" u="heavy" spc="5" dirty="0">
                <a:solidFill>
                  <a:srgbClr val="404040"/>
                </a:solidFill>
                <a:uFill>
                  <a:solidFill>
                    <a:srgbClr val="404040"/>
                  </a:solidFill>
                </a:uFill>
                <a:latin typeface="Carlito"/>
                <a:cs typeface="Carlito"/>
              </a:rPr>
              <a:t> </a:t>
            </a:r>
            <a:r>
              <a:rPr lang="en-US" sz="2400" u="heavy" spc="-5" dirty="0">
                <a:solidFill>
                  <a:srgbClr val="404040"/>
                </a:solidFill>
                <a:uFill>
                  <a:solidFill>
                    <a:srgbClr val="404040"/>
                  </a:solidFill>
                </a:uFill>
                <a:latin typeface="Carlito"/>
                <a:cs typeface="Carlito"/>
              </a:rPr>
              <a:t>url:</a:t>
            </a:r>
            <a:endParaRPr lang="en-US" sz="2400" dirty="0">
              <a:latin typeface="Carlito"/>
              <a:cs typeface="Carlito"/>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marL="12700">
              <a:lnSpc>
                <a:spcPct val="100000"/>
              </a:lnSpc>
              <a:spcBef>
                <a:spcPts val="1200"/>
              </a:spcBef>
            </a:pPr>
            <a:r>
              <a:rPr lang="en-US" sz="2400" spc="-10" dirty="0">
                <a:solidFill>
                  <a:srgbClr val="404040"/>
                </a:solidFill>
                <a:latin typeface="Carlito"/>
                <a:cs typeface="Carlito"/>
              </a:rPr>
              <a:t>Dashboard </a:t>
            </a:r>
            <a:r>
              <a:rPr lang="en-US" sz="2400" dirty="0">
                <a:solidFill>
                  <a:srgbClr val="404040"/>
                </a:solidFill>
                <a:latin typeface="Carlito"/>
                <a:cs typeface="Carlito"/>
              </a:rPr>
              <a:t>includes a </a:t>
            </a:r>
            <a:r>
              <a:rPr lang="en-US" sz="2400" spc="-5" dirty="0">
                <a:solidFill>
                  <a:srgbClr val="404040"/>
                </a:solidFill>
                <a:latin typeface="Carlito"/>
                <a:cs typeface="Carlito"/>
              </a:rPr>
              <a:t>pie </a:t>
            </a:r>
            <a:r>
              <a:rPr lang="en-US" sz="2400" dirty="0">
                <a:solidFill>
                  <a:srgbClr val="404040"/>
                </a:solidFill>
                <a:latin typeface="Carlito"/>
                <a:cs typeface="Carlito"/>
              </a:rPr>
              <a:t>chart and a </a:t>
            </a:r>
            <a:r>
              <a:rPr lang="en-US" sz="2400" spc="-25" dirty="0">
                <a:solidFill>
                  <a:srgbClr val="404040"/>
                </a:solidFill>
                <a:latin typeface="Carlito"/>
                <a:cs typeface="Carlito"/>
              </a:rPr>
              <a:t>scatter</a:t>
            </a:r>
            <a:r>
              <a:rPr lang="en-US" sz="2400" spc="-135" dirty="0">
                <a:solidFill>
                  <a:srgbClr val="404040"/>
                </a:solidFill>
                <a:latin typeface="Carlito"/>
                <a:cs typeface="Carlito"/>
              </a:rPr>
              <a:t> </a:t>
            </a:r>
            <a:r>
              <a:rPr lang="en-US" sz="2400" spc="-5" dirty="0">
                <a:solidFill>
                  <a:srgbClr val="404040"/>
                </a:solidFill>
                <a:latin typeface="Carlito"/>
                <a:cs typeface="Carlito"/>
              </a:rPr>
              <a:t>plot.</a:t>
            </a:r>
            <a:endParaRPr lang="en-US" sz="2400" dirty="0">
              <a:latin typeface="Carlito"/>
              <a:cs typeface="Carlito"/>
            </a:endParaRPr>
          </a:p>
          <a:p>
            <a:pPr marL="12700" marR="84455">
              <a:lnSpc>
                <a:spcPts val="2290"/>
              </a:lnSpc>
              <a:spcBef>
                <a:spcPts val="1275"/>
              </a:spcBef>
            </a:pPr>
            <a:r>
              <a:rPr lang="en-US" sz="2400" spc="-5" dirty="0">
                <a:solidFill>
                  <a:srgbClr val="404040"/>
                </a:solidFill>
                <a:latin typeface="Carlito"/>
                <a:cs typeface="Carlito"/>
              </a:rPr>
              <a:t>Pie </a:t>
            </a:r>
            <a:r>
              <a:rPr lang="en-US" sz="2400" dirty="0">
                <a:solidFill>
                  <a:srgbClr val="404040"/>
                </a:solidFill>
                <a:latin typeface="Carlito"/>
                <a:cs typeface="Carlito"/>
              </a:rPr>
              <a:t>chart </a:t>
            </a:r>
            <a:r>
              <a:rPr lang="en-US" sz="2400" spc="-5" dirty="0">
                <a:solidFill>
                  <a:srgbClr val="404040"/>
                </a:solidFill>
                <a:latin typeface="Carlito"/>
                <a:cs typeface="Carlito"/>
              </a:rPr>
              <a:t>can be selected </a:t>
            </a:r>
            <a:r>
              <a:rPr lang="en-US" sz="2400" spc="-20" dirty="0">
                <a:solidFill>
                  <a:srgbClr val="404040"/>
                </a:solidFill>
                <a:latin typeface="Carlito"/>
                <a:cs typeface="Carlito"/>
              </a:rPr>
              <a:t>to </a:t>
            </a:r>
            <a:r>
              <a:rPr lang="en-US" sz="2400" spc="-5" dirty="0">
                <a:solidFill>
                  <a:srgbClr val="404040"/>
                </a:solidFill>
                <a:latin typeface="Carlito"/>
                <a:cs typeface="Carlito"/>
              </a:rPr>
              <a:t>show distribution of successful </a:t>
            </a:r>
            <a:r>
              <a:rPr lang="en-US" sz="2400" dirty="0">
                <a:solidFill>
                  <a:srgbClr val="404040"/>
                </a:solidFill>
                <a:latin typeface="Carlito"/>
                <a:cs typeface="Carlito"/>
              </a:rPr>
              <a:t>landings </a:t>
            </a:r>
            <a:r>
              <a:rPr lang="en-US" sz="2400" spc="-20" dirty="0">
                <a:solidFill>
                  <a:srgbClr val="404040"/>
                </a:solidFill>
                <a:latin typeface="Carlito"/>
                <a:cs typeface="Carlito"/>
              </a:rPr>
              <a:t>across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t>
            </a:r>
            <a:r>
              <a:rPr lang="en-US" sz="2400" dirty="0">
                <a:solidFill>
                  <a:srgbClr val="404040"/>
                </a:solidFill>
                <a:latin typeface="Carlito"/>
                <a:cs typeface="Carlito"/>
              </a:rPr>
              <a:t>and  </a:t>
            </a:r>
            <a:r>
              <a:rPr lang="en-US" sz="2400" spc="-5" dirty="0">
                <a:solidFill>
                  <a:srgbClr val="404040"/>
                </a:solidFill>
                <a:latin typeface="Carlito"/>
                <a:cs typeface="Carlito"/>
              </a:rPr>
              <a:t>can </a:t>
            </a:r>
            <a:r>
              <a:rPr lang="en-US" sz="2400" dirty="0">
                <a:solidFill>
                  <a:srgbClr val="404040"/>
                </a:solidFill>
                <a:latin typeface="Carlito"/>
                <a:cs typeface="Carlito"/>
              </a:rPr>
              <a:t>be </a:t>
            </a:r>
            <a:r>
              <a:rPr lang="en-US" sz="2400" spc="-5" dirty="0">
                <a:solidFill>
                  <a:srgbClr val="404040"/>
                </a:solidFill>
                <a:latin typeface="Carlito"/>
                <a:cs typeface="Carlito"/>
              </a:rPr>
              <a:t>selected </a:t>
            </a:r>
            <a:r>
              <a:rPr lang="en-US" sz="2400" spc="-20" dirty="0">
                <a:solidFill>
                  <a:srgbClr val="404040"/>
                </a:solidFill>
                <a:latin typeface="Carlito"/>
                <a:cs typeface="Carlito"/>
              </a:rPr>
              <a:t>to </a:t>
            </a:r>
            <a:r>
              <a:rPr lang="en-US" sz="2400" spc="-5" dirty="0">
                <a:solidFill>
                  <a:srgbClr val="404040"/>
                </a:solidFill>
                <a:latin typeface="Carlito"/>
                <a:cs typeface="Carlito"/>
              </a:rPr>
              <a:t>show </a:t>
            </a:r>
            <a:r>
              <a:rPr lang="en-US" sz="2400" dirty="0">
                <a:solidFill>
                  <a:srgbClr val="404040"/>
                </a:solidFill>
                <a:latin typeface="Carlito"/>
                <a:cs typeface="Carlito"/>
              </a:rPr>
              <a:t>individual launch </a:t>
            </a:r>
            <a:r>
              <a:rPr lang="en-US" sz="2400" spc="-20" dirty="0">
                <a:solidFill>
                  <a:srgbClr val="404040"/>
                </a:solidFill>
                <a:latin typeface="Carlito"/>
                <a:cs typeface="Carlito"/>
              </a:rPr>
              <a:t>site </a:t>
            </a:r>
            <a:r>
              <a:rPr lang="en-US" sz="2400" dirty="0">
                <a:solidFill>
                  <a:srgbClr val="404040"/>
                </a:solidFill>
                <a:latin typeface="Carlito"/>
                <a:cs typeface="Carlito"/>
              </a:rPr>
              <a:t>success</a:t>
            </a:r>
            <a:r>
              <a:rPr lang="en-US" sz="2400" spc="-110" dirty="0">
                <a:solidFill>
                  <a:srgbClr val="404040"/>
                </a:solidFill>
                <a:latin typeface="Carlito"/>
                <a:cs typeface="Carlito"/>
              </a:rPr>
              <a:t> </a:t>
            </a:r>
            <a:r>
              <a:rPr lang="en-US" sz="2400" spc="-30" dirty="0">
                <a:solidFill>
                  <a:srgbClr val="404040"/>
                </a:solidFill>
                <a:latin typeface="Carlito"/>
                <a:cs typeface="Carlito"/>
              </a:rPr>
              <a:t>rates.</a:t>
            </a:r>
            <a:endParaRPr lang="en-US" sz="2400" dirty="0">
              <a:latin typeface="Carlito"/>
              <a:cs typeface="Carlito"/>
            </a:endParaRPr>
          </a:p>
          <a:p>
            <a:pPr marL="12700" marR="5080">
              <a:lnSpc>
                <a:spcPts val="2210"/>
              </a:lnSpc>
              <a:spcBef>
                <a:spcPts val="1375"/>
              </a:spcBef>
            </a:pPr>
            <a:r>
              <a:rPr lang="en-US" sz="2400" spc="-25" dirty="0">
                <a:solidFill>
                  <a:srgbClr val="404040"/>
                </a:solidFill>
                <a:latin typeface="Carlito"/>
                <a:cs typeface="Carlito"/>
              </a:rPr>
              <a:t>Scatter </a:t>
            </a:r>
            <a:r>
              <a:rPr lang="en-US" sz="2400" spc="-5" dirty="0">
                <a:solidFill>
                  <a:srgbClr val="404040"/>
                </a:solidFill>
                <a:latin typeface="Carlito"/>
                <a:cs typeface="Carlito"/>
              </a:rPr>
              <a:t>plot </a:t>
            </a:r>
            <a:r>
              <a:rPr lang="en-US" sz="2400" spc="-40" dirty="0">
                <a:solidFill>
                  <a:srgbClr val="404040"/>
                </a:solidFill>
                <a:latin typeface="Carlito"/>
                <a:cs typeface="Carlito"/>
              </a:rPr>
              <a:t>takes </a:t>
            </a:r>
            <a:r>
              <a:rPr lang="en-US" sz="2400" spc="-20" dirty="0">
                <a:solidFill>
                  <a:srgbClr val="404040"/>
                </a:solidFill>
                <a:latin typeface="Carlito"/>
                <a:cs typeface="Carlito"/>
              </a:rPr>
              <a:t>two </a:t>
            </a:r>
            <a:r>
              <a:rPr lang="en-US" sz="2400" dirty="0">
                <a:solidFill>
                  <a:srgbClr val="404040"/>
                </a:solidFill>
                <a:latin typeface="Carlito"/>
                <a:cs typeface="Carlito"/>
              </a:rPr>
              <a:t>inputs: All </a:t>
            </a:r>
            <a:r>
              <a:rPr lang="en-US" sz="2400" spc="-20" dirty="0">
                <a:solidFill>
                  <a:srgbClr val="404040"/>
                </a:solidFill>
                <a:latin typeface="Carlito"/>
                <a:cs typeface="Carlito"/>
              </a:rPr>
              <a:t>sites </a:t>
            </a:r>
            <a:r>
              <a:rPr lang="en-US" sz="2400" spc="-5" dirty="0">
                <a:solidFill>
                  <a:srgbClr val="404040"/>
                </a:solidFill>
                <a:latin typeface="Carlito"/>
                <a:cs typeface="Carlito"/>
              </a:rPr>
              <a:t>or </a:t>
            </a:r>
            <a:r>
              <a:rPr lang="en-US" sz="2400" dirty="0">
                <a:solidFill>
                  <a:srgbClr val="404040"/>
                </a:solidFill>
                <a:latin typeface="Carlito"/>
                <a:cs typeface="Carlito"/>
              </a:rPr>
              <a:t>individual </a:t>
            </a:r>
            <a:r>
              <a:rPr lang="en-US" sz="2400" spc="-20" dirty="0">
                <a:solidFill>
                  <a:srgbClr val="404040"/>
                </a:solidFill>
                <a:latin typeface="Carlito"/>
                <a:cs typeface="Carlito"/>
              </a:rPr>
              <a:t>site </a:t>
            </a:r>
            <a:r>
              <a:rPr lang="en-US" sz="2400" dirty="0">
                <a:solidFill>
                  <a:srgbClr val="404040"/>
                </a:solidFill>
                <a:latin typeface="Carlito"/>
                <a:cs typeface="Carlito"/>
              </a:rPr>
              <a:t>and </a:t>
            </a:r>
            <a:r>
              <a:rPr lang="en-US" sz="2400" spc="-5" dirty="0">
                <a:solidFill>
                  <a:srgbClr val="404040"/>
                </a:solidFill>
                <a:latin typeface="Carlito"/>
                <a:cs typeface="Carlito"/>
              </a:rPr>
              <a:t>payload mass on </a:t>
            </a:r>
            <a:r>
              <a:rPr lang="en-US" sz="2400" dirty="0">
                <a:solidFill>
                  <a:srgbClr val="404040"/>
                </a:solidFill>
                <a:latin typeface="Carlito"/>
                <a:cs typeface="Carlito"/>
              </a:rPr>
              <a:t>a </a:t>
            </a:r>
            <a:r>
              <a:rPr lang="en-US" sz="2400" spc="-5" dirty="0">
                <a:solidFill>
                  <a:srgbClr val="404040"/>
                </a:solidFill>
                <a:latin typeface="Carlito"/>
                <a:cs typeface="Carlito"/>
              </a:rPr>
              <a:t>slider between </a:t>
            </a:r>
            <a:r>
              <a:rPr lang="en-US" sz="2400" dirty="0">
                <a:solidFill>
                  <a:srgbClr val="404040"/>
                </a:solidFill>
                <a:latin typeface="Carlito"/>
                <a:cs typeface="Carlito"/>
              </a:rPr>
              <a:t>0  and 10000</a:t>
            </a:r>
            <a:r>
              <a:rPr lang="en-US" sz="2400" spc="-100" dirty="0">
                <a:solidFill>
                  <a:srgbClr val="404040"/>
                </a:solidFill>
                <a:latin typeface="Carlito"/>
                <a:cs typeface="Carlito"/>
              </a:rPr>
              <a:t> </a:t>
            </a:r>
            <a:r>
              <a:rPr lang="en-US" sz="2400" dirty="0">
                <a:solidFill>
                  <a:srgbClr val="404040"/>
                </a:solidFill>
                <a:latin typeface="Carlito"/>
                <a:cs typeface="Carlito"/>
              </a:rPr>
              <a:t>kg.</a:t>
            </a:r>
            <a:endParaRPr lang="en-US" sz="2400" dirty="0">
              <a:latin typeface="Carlito"/>
              <a:cs typeface="Carlito"/>
            </a:endParaRPr>
          </a:p>
          <a:p>
            <a:pPr marL="12700">
              <a:lnSpc>
                <a:spcPct val="100000"/>
              </a:lnSpc>
              <a:spcBef>
                <a:spcPts val="1050"/>
              </a:spcBef>
            </a:pPr>
            <a:r>
              <a:rPr lang="en-US" sz="2400" spc="-5" dirty="0">
                <a:solidFill>
                  <a:srgbClr val="404040"/>
                </a:solidFill>
                <a:latin typeface="Carlito"/>
                <a:cs typeface="Carlito"/>
              </a:rPr>
              <a:t>The pie </a:t>
            </a:r>
            <a:r>
              <a:rPr lang="en-US" sz="2400" dirty="0">
                <a:solidFill>
                  <a:srgbClr val="404040"/>
                </a:solidFill>
                <a:latin typeface="Carlito"/>
                <a:cs typeface="Carlito"/>
              </a:rPr>
              <a:t>chart is </a:t>
            </a:r>
            <a:r>
              <a:rPr lang="en-US" sz="2400" spc="-5" dirty="0">
                <a:solidFill>
                  <a:srgbClr val="404040"/>
                </a:solidFill>
                <a:latin typeface="Carlito"/>
                <a:cs typeface="Carlito"/>
              </a:rPr>
              <a:t>used </a:t>
            </a:r>
            <a:r>
              <a:rPr lang="en-US" sz="2400" spc="-20" dirty="0">
                <a:solidFill>
                  <a:srgbClr val="404040"/>
                </a:solidFill>
                <a:latin typeface="Carlito"/>
                <a:cs typeface="Carlito"/>
              </a:rPr>
              <a:t>to visualize </a:t>
            </a:r>
            <a:r>
              <a:rPr lang="en-US" sz="2400" dirty="0">
                <a:solidFill>
                  <a:srgbClr val="404040"/>
                </a:solidFill>
                <a:latin typeface="Carlito"/>
                <a:cs typeface="Carlito"/>
              </a:rPr>
              <a:t>launch </a:t>
            </a:r>
            <a:r>
              <a:rPr lang="en-US" sz="2400" spc="-20" dirty="0">
                <a:solidFill>
                  <a:srgbClr val="404040"/>
                </a:solidFill>
                <a:latin typeface="Carlito"/>
                <a:cs typeface="Carlito"/>
              </a:rPr>
              <a:t>site </a:t>
            </a:r>
            <a:r>
              <a:rPr lang="en-US" sz="2400" dirty="0">
                <a:solidFill>
                  <a:srgbClr val="404040"/>
                </a:solidFill>
                <a:latin typeface="Carlito"/>
                <a:cs typeface="Carlito"/>
              </a:rPr>
              <a:t>success</a:t>
            </a:r>
            <a:r>
              <a:rPr lang="en-US" sz="2400" spc="20" dirty="0">
                <a:solidFill>
                  <a:srgbClr val="404040"/>
                </a:solidFill>
                <a:latin typeface="Carlito"/>
                <a:cs typeface="Carlito"/>
              </a:rPr>
              <a:t> </a:t>
            </a:r>
            <a:r>
              <a:rPr lang="en-US" sz="2400" spc="-40" dirty="0">
                <a:solidFill>
                  <a:srgbClr val="404040"/>
                </a:solidFill>
                <a:latin typeface="Carlito"/>
                <a:cs typeface="Carlito"/>
              </a:rPr>
              <a:t>rate.</a:t>
            </a:r>
            <a:endParaRPr lang="en-US" sz="2400" dirty="0">
              <a:latin typeface="Carlito"/>
              <a:cs typeface="Carlito"/>
            </a:endParaRPr>
          </a:p>
          <a:p>
            <a:pPr marL="12700">
              <a:lnSpc>
                <a:spcPts val="2350"/>
              </a:lnSpc>
              <a:spcBef>
                <a:spcPts val="1105"/>
              </a:spcBef>
            </a:pPr>
            <a:r>
              <a:rPr lang="en-US" sz="2400" spc="-5" dirty="0">
                <a:solidFill>
                  <a:srgbClr val="404040"/>
                </a:solidFill>
                <a:latin typeface="Carlito"/>
                <a:cs typeface="Carlito"/>
              </a:rPr>
              <a:t>The </a:t>
            </a:r>
            <a:r>
              <a:rPr lang="en-US" sz="2400" spc="-25" dirty="0">
                <a:solidFill>
                  <a:srgbClr val="404040"/>
                </a:solidFill>
                <a:latin typeface="Carlito"/>
                <a:cs typeface="Carlito"/>
              </a:rPr>
              <a:t>scatter </a:t>
            </a:r>
            <a:r>
              <a:rPr lang="en-US" sz="2400" spc="-5" dirty="0">
                <a:solidFill>
                  <a:srgbClr val="404040"/>
                </a:solidFill>
                <a:latin typeface="Carlito"/>
                <a:cs typeface="Carlito"/>
              </a:rPr>
              <a:t>plot can help </a:t>
            </a:r>
            <a:r>
              <a:rPr lang="en-US" sz="2400" dirty="0">
                <a:solidFill>
                  <a:srgbClr val="404040"/>
                </a:solidFill>
                <a:latin typeface="Carlito"/>
                <a:cs typeface="Carlito"/>
              </a:rPr>
              <a:t>us </a:t>
            </a:r>
            <a:r>
              <a:rPr lang="en-US" sz="2400" spc="-5" dirty="0">
                <a:solidFill>
                  <a:srgbClr val="404040"/>
                </a:solidFill>
                <a:latin typeface="Carlito"/>
                <a:cs typeface="Carlito"/>
              </a:rPr>
              <a:t>see how </a:t>
            </a:r>
            <a:r>
              <a:rPr lang="en-US" sz="2400" dirty="0">
                <a:solidFill>
                  <a:srgbClr val="404040"/>
                </a:solidFill>
                <a:latin typeface="Carlito"/>
                <a:cs typeface="Carlito"/>
              </a:rPr>
              <a:t>success </a:t>
            </a:r>
            <a:r>
              <a:rPr lang="en-US" sz="2400" spc="-10" dirty="0">
                <a:solidFill>
                  <a:srgbClr val="404040"/>
                </a:solidFill>
                <a:latin typeface="Carlito"/>
                <a:cs typeface="Carlito"/>
              </a:rPr>
              <a:t>varies </a:t>
            </a:r>
            <a:r>
              <a:rPr lang="en-US" sz="2400" spc="-20" dirty="0">
                <a:solidFill>
                  <a:srgbClr val="404040"/>
                </a:solidFill>
                <a:latin typeface="Carlito"/>
                <a:cs typeface="Carlito"/>
              </a:rPr>
              <a:t>across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a:t>
            </a:r>
            <a:r>
              <a:rPr lang="en-US" sz="2400" spc="15" dirty="0">
                <a:solidFill>
                  <a:srgbClr val="404040"/>
                </a:solidFill>
                <a:latin typeface="Carlito"/>
                <a:cs typeface="Carlito"/>
              </a:rPr>
              <a:t> </a:t>
            </a:r>
            <a:r>
              <a:rPr lang="en-US" sz="2400" dirty="0">
                <a:solidFill>
                  <a:srgbClr val="404040"/>
                </a:solidFill>
                <a:latin typeface="Carlito"/>
                <a:cs typeface="Carlito"/>
              </a:rPr>
              <a:t>and</a:t>
            </a:r>
            <a:endParaRPr lang="en-US" sz="2400" dirty="0">
              <a:latin typeface="Carlito"/>
              <a:cs typeface="Carlito"/>
            </a:endParaRPr>
          </a:p>
          <a:p>
            <a:pPr marL="12700">
              <a:lnSpc>
                <a:spcPts val="2350"/>
              </a:lnSpc>
            </a:pPr>
            <a:r>
              <a:rPr lang="en-US" sz="2400" spc="-20" dirty="0">
                <a:solidFill>
                  <a:srgbClr val="404040"/>
                </a:solidFill>
                <a:latin typeface="Carlito"/>
                <a:cs typeface="Carlito"/>
              </a:rPr>
              <a:t>booster </a:t>
            </a:r>
            <a:r>
              <a:rPr lang="en-US" sz="2400" spc="-25" dirty="0">
                <a:solidFill>
                  <a:srgbClr val="404040"/>
                </a:solidFill>
                <a:latin typeface="Carlito"/>
                <a:cs typeface="Carlito"/>
              </a:rPr>
              <a:t>version</a:t>
            </a:r>
            <a:r>
              <a:rPr lang="en-US" sz="2400" dirty="0">
                <a:solidFill>
                  <a:srgbClr val="404040"/>
                </a:solidFill>
                <a:latin typeface="Carlito"/>
                <a:cs typeface="Carlito"/>
              </a:rPr>
              <a:t> </a:t>
            </a:r>
            <a:r>
              <a:rPr lang="en-US" sz="2400" spc="-45" dirty="0">
                <a:solidFill>
                  <a:srgbClr val="404040"/>
                </a:solidFill>
                <a:latin typeface="Carlito"/>
                <a:cs typeface="Carlito"/>
              </a:rPr>
              <a:t>category.</a:t>
            </a:r>
            <a:endParaRPr lang="en-US" sz="2400" dirty="0">
              <a:latin typeface="Carlito"/>
              <a:cs typeface="Carlito"/>
            </a:endParaRPr>
          </a:p>
          <a:p>
            <a:pPr marL="12700">
              <a:lnSpc>
                <a:spcPct val="100000"/>
              </a:lnSpc>
              <a:spcBef>
                <a:spcPts val="925"/>
              </a:spcBef>
            </a:pPr>
            <a:r>
              <a:rPr lang="en-US" sz="2400" u="heavy" dirty="0">
                <a:solidFill>
                  <a:srgbClr val="404040"/>
                </a:solidFill>
                <a:uFill>
                  <a:solidFill>
                    <a:srgbClr val="404040"/>
                  </a:solidFill>
                </a:uFill>
                <a:latin typeface="Carlito"/>
                <a:cs typeface="Carlito"/>
              </a:rPr>
              <a:t>GitHub</a:t>
            </a:r>
            <a:r>
              <a:rPr lang="en-US" sz="2400" u="heavy" spc="5" dirty="0">
                <a:solidFill>
                  <a:srgbClr val="404040"/>
                </a:solidFill>
                <a:uFill>
                  <a:solidFill>
                    <a:srgbClr val="404040"/>
                  </a:solidFill>
                </a:uFill>
                <a:latin typeface="Carlito"/>
                <a:cs typeface="Carlito"/>
              </a:rPr>
              <a:t> </a:t>
            </a:r>
            <a:r>
              <a:rPr lang="en-US" sz="2400" u="heavy" spc="-5" dirty="0">
                <a:solidFill>
                  <a:srgbClr val="404040"/>
                </a:solidFill>
                <a:uFill>
                  <a:solidFill>
                    <a:srgbClr val="404040"/>
                  </a:solidFill>
                </a:uFill>
                <a:latin typeface="Carlito"/>
                <a:cs typeface="Carlito"/>
              </a:rPr>
              <a:t>url: </a:t>
            </a:r>
            <a:r>
              <a:rPr lang="en-US" sz="2400" u="heavy" spc="-5" dirty="0">
                <a:solidFill>
                  <a:srgbClr val="404040"/>
                </a:solidFill>
                <a:uFill>
                  <a:solidFill>
                    <a:srgbClr val="404040"/>
                  </a:solidFill>
                </a:uFill>
                <a:latin typeface="Carlito"/>
                <a:cs typeface="Carlito"/>
                <a:hlinkClick r:id="rId3"/>
              </a:rPr>
              <a:t>https://github.com/valentinahg/applied-data-science-capstone/blob/main/spacex_dash_app.py</a:t>
            </a:r>
            <a:endParaRPr lang="en-US" sz="2400" u="heavy" spc="-5" dirty="0">
              <a:solidFill>
                <a:srgbClr val="404040"/>
              </a:solidFill>
              <a:uFill>
                <a:solidFill>
                  <a:srgbClr val="404040"/>
                </a:solidFill>
              </a:uFill>
              <a:latin typeface="Carlito"/>
              <a:cs typeface="Carlito"/>
            </a:endParaRPr>
          </a:p>
          <a:p>
            <a:pPr marL="12700">
              <a:lnSpc>
                <a:spcPct val="100000"/>
              </a:lnSpc>
              <a:spcBef>
                <a:spcPts val="925"/>
              </a:spcBef>
            </a:pPr>
            <a:endParaRPr lang="en-US" sz="2400" dirty="0">
              <a:latin typeface="Carlito"/>
              <a:cs typeface="Carlito"/>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SVM, KNN, and Logistic Regression model achieved the highest accuracy at 83.3%, while the SVM performs the best in terms of Area under the curve at 0,958</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734954"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SVN, KNN, and Logistic Regression models are the best in terms of prediction accuracy for this dataset.</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perform better than the heavier payloads.</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rates for SpaceX launches is directly proportional time in years they will eventually perfect the launches. </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had the most successful launches from all the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 HEO, SSO, ES L1 has the best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3231" y="1418231"/>
            <a:ext cx="10268601" cy="461470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Green indicates successful launch; Purple indicates unsuccessful launch. Graphic suggests an increase in success rate over time (indicated in Flight Number).  Likely a big breakthrough around flight 20 which significantly increased success rate.  CCAFS appears to be the main launch site as it has the most volume.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object 7">
            <a:extLst>
              <a:ext uri="{FF2B5EF4-FFF2-40B4-BE49-F238E27FC236}">
                <a16:creationId xmlns:a16="http://schemas.microsoft.com/office/drawing/2014/main" id="{DFE4436E-EED6-3B4A-8445-322C52DD0DF5}"/>
              </a:ext>
            </a:extLst>
          </p:cNvPr>
          <p:cNvSpPr/>
          <p:nvPr/>
        </p:nvSpPr>
        <p:spPr>
          <a:xfrm>
            <a:off x="0" y="1853419"/>
            <a:ext cx="12100560" cy="23774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9851097" cy="443152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Green indicates successful launch; Purple indicates unsuccessful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appears to fall mostly between 0-6000 kg.  Different launch sites also seem to use different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object 7">
            <a:extLst>
              <a:ext uri="{FF2B5EF4-FFF2-40B4-BE49-F238E27FC236}">
                <a16:creationId xmlns:a16="http://schemas.microsoft.com/office/drawing/2014/main" id="{89016BF7-4015-8B40-0537-5D25A3C65839}"/>
              </a:ext>
            </a:extLst>
          </p:cNvPr>
          <p:cNvSpPr/>
          <p:nvPr/>
        </p:nvSpPr>
        <p:spPr>
          <a:xfrm>
            <a:off x="45720" y="2786831"/>
            <a:ext cx="12100560" cy="237743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(1), GEO (1), HEO (1) have 100% success rate (sample sizes in parenthesis)  SSO (5) has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VLEO (14) has decent success rate and attempts</a:t>
            </a:r>
          </a:p>
          <a:p>
            <a:pPr>
              <a:lnSpc>
                <a:spcPct val="100000"/>
              </a:lnSpc>
              <a:spcBef>
                <a:spcPts val="1400"/>
              </a:spcBef>
            </a:pPr>
            <a:r>
              <a:rPr lang="en-US" sz="2200" dirty="0">
                <a:solidFill>
                  <a:schemeClr val="accent3">
                    <a:lumMod val="25000"/>
                  </a:schemeClr>
                </a:solidFill>
                <a:latin typeface="Abadi" panose="020B0604020104020204" pitchFamily="34" charset="0"/>
              </a:rPr>
              <a:t>SO (1) has 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GTO (27) has the around 50% success rate but largest sample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object 7">
            <a:extLst>
              <a:ext uri="{FF2B5EF4-FFF2-40B4-BE49-F238E27FC236}">
                <a16:creationId xmlns:a16="http://schemas.microsoft.com/office/drawing/2014/main" id="{B1D79C19-3B6D-6037-548D-637B3FCA03BC}"/>
              </a:ext>
            </a:extLst>
          </p:cNvPr>
          <p:cNvSpPr/>
          <p:nvPr/>
        </p:nvSpPr>
        <p:spPr>
          <a:xfrm>
            <a:off x="5486281" y="1799464"/>
            <a:ext cx="5430011" cy="3514344"/>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8EA63FE6-8A2B-064C-2DAB-A88039EC0BB2}"/>
              </a:ext>
            </a:extLst>
          </p:cNvPr>
          <p:cNvSpPr txBox="1"/>
          <p:nvPr/>
        </p:nvSpPr>
        <p:spPr>
          <a:xfrm>
            <a:off x="7111626" y="5463915"/>
            <a:ext cx="2179320" cy="1123315"/>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rlito"/>
                <a:cs typeface="Carlito"/>
              </a:rPr>
              <a:t>Success </a:t>
            </a:r>
            <a:r>
              <a:rPr sz="1800" spc="-25" dirty="0">
                <a:latin typeface="Carlito"/>
                <a:cs typeface="Carlito"/>
              </a:rPr>
              <a:t>Rate </a:t>
            </a:r>
            <a:r>
              <a:rPr sz="1800" spc="-20" dirty="0">
                <a:latin typeface="Carlito"/>
                <a:cs typeface="Carlito"/>
              </a:rPr>
              <a:t>Scale</a:t>
            </a:r>
            <a:r>
              <a:rPr sz="1800" spc="-65" dirty="0">
                <a:latin typeface="Carlito"/>
                <a:cs typeface="Carlito"/>
              </a:rPr>
              <a:t> </a:t>
            </a:r>
            <a:r>
              <a:rPr sz="1800" spc="-5" dirty="0">
                <a:latin typeface="Carlito"/>
                <a:cs typeface="Carlito"/>
              </a:rPr>
              <a:t>with  </a:t>
            </a:r>
            <a:r>
              <a:rPr sz="1800" dirty="0">
                <a:latin typeface="Carlito"/>
                <a:cs typeface="Carlito"/>
              </a:rPr>
              <a:t>0 as</a:t>
            </a:r>
            <a:r>
              <a:rPr sz="1800" spc="-70" dirty="0">
                <a:latin typeface="Carlito"/>
                <a:cs typeface="Carlito"/>
              </a:rPr>
              <a:t> </a:t>
            </a:r>
            <a:r>
              <a:rPr sz="1800" spc="-5" dirty="0">
                <a:latin typeface="Carlito"/>
                <a:cs typeface="Carlito"/>
              </a:rPr>
              <a:t>0%</a:t>
            </a:r>
            <a:endParaRPr sz="1800" dirty="0">
              <a:latin typeface="Carlito"/>
              <a:cs typeface="Carlito"/>
            </a:endParaRPr>
          </a:p>
          <a:p>
            <a:pPr marL="12700" marR="1182370">
              <a:lnSpc>
                <a:spcPct val="100000"/>
              </a:lnSpc>
            </a:pPr>
            <a:r>
              <a:rPr sz="1800" dirty="0">
                <a:latin typeface="Carlito"/>
                <a:cs typeface="Carlito"/>
              </a:rPr>
              <a:t>0.6 as</a:t>
            </a:r>
            <a:r>
              <a:rPr sz="1800" spc="-195" dirty="0">
                <a:latin typeface="Carlito"/>
                <a:cs typeface="Carlito"/>
              </a:rPr>
              <a:t> </a:t>
            </a:r>
            <a:r>
              <a:rPr sz="1800" dirty="0">
                <a:latin typeface="Carlito"/>
                <a:cs typeface="Carlito"/>
              </a:rPr>
              <a:t>60%  1 as</a:t>
            </a:r>
            <a:r>
              <a:rPr sz="1800" spc="-125" dirty="0">
                <a:latin typeface="Carlito"/>
                <a:cs typeface="Carlito"/>
              </a:rPr>
              <a:t> </a:t>
            </a:r>
            <a:r>
              <a:rPr sz="1800" spc="-5" dirty="0">
                <a:latin typeface="Carlito"/>
                <a:cs typeface="Carlito"/>
              </a:rPr>
              <a:t>100%</a:t>
            </a:r>
            <a:endParaRPr sz="1800" dirty="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76624"/>
            <a:ext cx="9891291" cy="5205046"/>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Green indicates successful launch; Purple indicates unsuccessful launch. Launch Orbit preferences changed over Flight Number.  Launch Outcome seems to correlate with this preference.</a:t>
            </a:r>
          </a:p>
          <a:p>
            <a:pPr>
              <a:lnSpc>
                <a:spcPct val="100000"/>
              </a:lnSpc>
              <a:spcBef>
                <a:spcPts val="1400"/>
              </a:spcBef>
            </a:pPr>
            <a:r>
              <a:rPr lang="en-US" sz="2200" dirty="0">
                <a:solidFill>
                  <a:schemeClr val="accent3">
                    <a:lumMod val="25000"/>
                  </a:schemeClr>
                </a:solidFill>
                <a:latin typeface="Abadi" panose="020B0604020104020204" pitchFamily="34" charset="0"/>
              </a:rPr>
              <a:t>SpaceX started with LEO orbits which saw moderate success LEO and returned to VLEO in recent launches  SpaceX appears to perform better in lower orbits or Sun-synchronous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object 7">
            <a:extLst>
              <a:ext uri="{FF2B5EF4-FFF2-40B4-BE49-F238E27FC236}">
                <a16:creationId xmlns:a16="http://schemas.microsoft.com/office/drawing/2014/main" id="{432EA47E-399E-3775-50A9-992364F638E9}"/>
              </a:ext>
            </a:extLst>
          </p:cNvPr>
          <p:cNvSpPr/>
          <p:nvPr/>
        </p:nvSpPr>
        <p:spPr>
          <a:xfrm>
            <a:off x="0" y="1896904"/>
            <a:ext cx="12094464" cy="2375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2948" y="1557495"/>
            <a:ext cx="10982849" cy="5014127"/>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Green indicates successful launch; Purple indicates unsuccessful launch. Payload mass seems to correlate with orbit</a:t>
            </a:r>
          </a:p>
          <a:p>
            <a:pPr>
              <a:lnSpc>
                <a:spcPct val="100000"/>
              </a:lnSpc>
              <a:spcBef>
                <a:spcPts val="1400"/>
              </a:spcBef>
            </a:pPr>
            <a:r>
              <a:rPr lang="en-US" sz="2200" dirty="0">
                <a:solidFill>
                  <a:schemeClr val="accent3">
                    <a:lumMod val="25000"/>
                  </a:schemeClr>
                </a:solidFill>
                <a:latin typeface="Abadi" panose="020B0604020104020204" pitchFamily="34" charset="0"/>
              </a:rPr>
              <a:t>LEO and SSO seem to have relatively low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 other most successful orbit VLEO only has payload mass values in the higher end of the range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object 7">
            <a:extLst>
              <a:ext uri="{FF2B5EF4-FFF2-40B4-BE49-F238E27FC236}">
                <a16:creationId xmlns:a16="http://schemas.microsoft.com/office/drawing/2014/main" id="{1C255223-5E7C-4BDF-4907-69A1C1A42B34}"/>
              </a:ext>
            </a:extLst>
          </p:cNvPr>
          <p:cNvSpPr/>
          <p:nvPr/>
        </p:nvSpPr>
        <p:spPr>
          <a:xfrm>
            <a:off x="48768" y="2007324"/>
            <a:ext cx="12094464" cy="2375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generally increases over time since 2013 with a slight dip in 2018</a:t>
            </a:r>
          </a:p>
          <a:p>
            <a:pPr>
              <a:lnSpc>
                <a:spcPct val="100000"/>
              </a:lnSpc>
              <a:spcBef>
                <a:spcPts val="1400"/>
              </a:spcBef>
            </a:pPr>
            <a:r>
              <a:rPr lang="en-US" sz="2200" dirty="0">
                <a:solidFill>
                  <a:schemeClr val="accent3">
                    <a:lumMod val="25000"/>
                  </a:schemeClr>
                </a:solidFill>
                <a:latin typeface="Abadi" panose="020B0604020104020204" pitchFamily="34" charset="0"/>
              </a:rPr>
              <a:t>Success in recent years at around 80%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object 7">
            <a:extLst>
              <a:ext uri="{FF2B5EF4-FFF2-40B4-BE49-F238E27FC236}">
                <a16:creationId xmlns:a16="http://schemas.microsoft.com/office/drawing/2014/main" id="{286C62FE-9790-4EA4-84C6-1BBF2144E1A1}"/>
              </a:ext>
            </a:extLst>
          </p:cNvPr>
          <p:cNvSpPr/>
          <p:nvPr/>
        </p:nvSpPr>
        <p:spPr>
          <a:xfrm>
            <a:off x="5206801" y="2257529"/>
            <a:ext cx="4565904" cy="3049524"/>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14C7621C-7B02-C524-BD4D-E9E45FE1500C}"/>
              </a:ext>
            </a:extLst>
          </p:cNvPr>
          <p:cNvSpPr txBox="1"/>
          <p:nvPr/>
        </p:nvSpPr>
        <p:spPr>
          <a:xfrm>
            <a:off x="6865918" y="5806270"/>
            <a:ext cx="1974214"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dirty="0">
              <a:latin typeface="Carlito"/>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494948" cy="4351338"/>
          </a:xfrm>
          <a:prstGeom prst="rect">
            <a:avLst/>
          </a:prstGeom>
        </p:spPr>
        <p:txBody>
          <a:bodyPr>
            <a:normAutofit/>
          </a:bodyPr>
          <a:lstStyle/>
          <a:p>
            <a:pPr marL="12700">
              <a:lnSpc>
                <a:spcPct val="100000"/>
              </a:lnSpc>
              <a:spcBef>
                <a:spcPts val="1300"/>
              </a:spcBef>
            </a:pPr>
            <a:r>
              <a:rPr lang="es-UY" sz="2400" dirty="0" err="1">
                <a:solidFill>
                  <a:srgbClr val="404040"/>
                </a:solidFill>
                <a:latin typeface="Carlito"/>
                <a:cs typeface="Carlito"/>
              </a:rPr>
              <a:t>Query</a:t>
            </a:r>
            <a:r>
              <a:rPr lang="es-UY" sz="2400" dirty="0">
                <a:solidFill>
                  <a:srgbClr val="404040"/>
                </a:solidFill>
                <a:latin typeface="Carlito"/>
                <a:cs typeface="Carlito"/>
              </a:rPr>
              <a:t> </a:t>
            </a:r>
            <a:r>
              <a:rPr lang="es-UY" sz="2400" dirty="0" err="1">
                <a:solidFill>
                  <a:srgbClr val="404040"/>
                </a:solidFill>
                <a:latin typeface="Carlito"/>
                <a:cs typeface="Carlito"/>
              </a:rPr>
              <a:t>unique</a:t>
            </a:r>
            <a:r>
              <a:rPr lang="es-UY" sz="2400" dirty="0">
                <a:solidFill>
                  <a:srgbClr val="404040"/>
                </a:solidFill>
                <a:latin typeface="Carlito"/>
                <a:cs typeface="Carlito"/>
              </a:rPr>
              <a:t> </a:t>
            </a:r>
            <a:r>
              <a:rPr lang="es-UY" sz="2400" dirty="0" err="1">
                <a:solidFill>
                  <a:srgbClr val="404040"/>
                </a:solidFill>
                <a:latin typeface="Carlito"/>
                <a:cs typeface="Carlito"/>
              </a:rPr>
              <a:t>launch</a:t>
            </a:r>
            <a:r>
              <a:rPr lang="es-UY" sz="2400" dirty="0">
                <a:solidFill>
                  <a:srgbClr val="404040"/>
                </a:solidFill>
                <a:latin typeface="Carlito"/>
                <a:cs typeface="Carlito"/>
              </a:rPr>
              <a:t> </a:t>
            </a:r>
            <a:r>
              <a:rPr lang="es-UY" sz="2400" spc="-20" dirty="0">
                <a:solidFill>
                  <a:srgbClr val="404040"/>
                </a:solidFill>
                <a:latin typeface="Carlito"/>
                <a:cs typeface="Carlito"/>
              </a:rPr>
              <a:t>site </a:t>
            </a:r>
            <a:r>
              <a:rPr lang="es-UY" sz="2400" spc="-5" dirty="0" err="1">
                <a:solidFill>
                  <a:srgbClr val="404040"/>
                </a:solidFill>
                <a:latin typeface="Carlito"/>
                <a:cs typeface="Carlito"/>
              </a:rPr>
              <a:t>names</a:t>
            </a:r>
            <a:r>
              <a:rPr lang="es-UY" sz="2400" spc="-5" dirty="0">
                <a:solidFill>
                  <a:srgbClr val="404040"/>
                </a:solidFill>
                <a:latin typeface="Carlito"/>
                <a:cs typeface="Carlito"/>
              </a:rPr>
              <a:t> </a:t>
            </a:r>
            <a:r>
              <a:rPr lang="es-UY" sz="2400" spc="-20" dirty="0" err="1">
                <a:solidFill>
                  <a:srgbClr val="404040"/>
                </a:solidFill>
                <a:latin typeface="Carlito"/>
                <a:cs typeface="Carlito"/>
              </a:rPr>
              <a:t>from</a:t>
            </a:r>
            <a:r>
              <a:rPr lang="es-UY" sz="2400" spc="-80" dirty="0">
                <a:solidFill>
                  <a:srgbClr val="404040"/>
                </a:solidFill>
                <a:latin typeface="Carlito"/>
                <a:cs typeface="Carlito"/>
              </a:rPr>
              <a:t> </a:t>
            </a:r>
            <a:r>
              <a:rPr lang="es-UY" sz="2400" spc="-5" dirty="0" err="1">
                <a:solidFill>
                  <a:srgbClr val="404040"/>
                </a:solidFill>
                <a:latin typeface="Carlito"/>
                <a:cs typeface="Carlito"/>
              </a:rPr>
              <a:t>database</a:t>
            </a:r>
            <a:r>
              <a:rPr lang="es-UY" sz="2400" spc="-5" dirty="0">
                <a:solidFill>
                  <a:srgbClr val="404040"/>
                </a:solidFill>
                <a:latin typeface="Carlito"/>
                <a:cs typeface="Carlito"/>
              </a:rPr>
              <a:t>.</a:t>
            </a:r>
            <a:endParaRPr lang="es-UY" sz="2400" dirty="0">
              <a:latin typeface="Carlito"/>
              <a:cs typeface="Carlito"/>
            </a:endParaRPr>
          </a:p>
          <a:p>
            <a:pPr marL="12700">
              <a:lnSpc>
                <a:spcPts val="2300"/>
              </a:lnSpc>
              <a:spcBef>
                <a:spcPts val="1200"/>
              </a:spcBef>
            </a:pPr>
            <a:r>
              <a:rPr lang="es-UY" sz="2400" spc="-5" dirty="0">
                <a:solidFill>
                  <a:srgbClr val="404040"/>
                </a:solidFill>
                <a:latin typeface="Carlito"/>
                <a:cs typeface="Carlito"/>
              </a:rPr>
              <a:t>CCAFS SLC-40 </a:t>
            </a:r>
            <a:r>
              <a:rPr lang="es-UY" sz="2400" dirty="0">
                <a:solidFill>
                  <a:srgbClr val="404040"/>
                </a:solidFill>
                <a:latin typeface="Carlito"/>
                <a:cs typeface="Carlito"/>
              </a:rPr>
              <a:t>and </a:t>
            </a:r>
            <a:r>
              <a:rPr lang="es-UY" sz="2400" spc="-10" dirty="0">
                <a:solidFill>
                  <a:srgbClr val="404040"/>
                </a:solidFill>
                <a:latin typeface="Carlito"/>
                <a:cs typeface="Carlito"/>
              </a:rPr>
              <a:t>CCAFSSLC-40 </a:t>
            </a:r>
            <a:r>
              <a:rPr lang="es-UY" sz="2400" spc="-25" dirty="0" err="1">
                <a:solidFill>
                  <a:srgbClr val="404040"/>
                </a:solidFill>
                <a:latin typeface="Carlito"/>
                <a:cs typeface="Carlito"/>
              </a:rPr>
              <a:t>likely</a:t>
            </a:r>
            <a:r>
              <a:rPr lang="es-UY" sz="2400" spc="-25" dirty="0">
                <a:solidFill>
                  <a:srgbClr val="404040"/>
                </a:solidFill>
                <a:latin typeface="Carlito"/>
                <a:cs typeface="Carlito"/>
              </a:rPr>
              <a:t> </a:t>
            </a:r>
            <a:r>
              <a:rPr lang="es-UY" sz="2400" dirty="0" err="1">
                <a:solidFill>
                  <a:srgbClr val="404040"/>
                </a:solidFill>
                <a:latin typeface="Carlito"/>
                <a:cs typeface="Carlito"/>
              </a:rPr>
              <a:t>all</a:t>
            </a:r>
            <a:r>
              <a:rPr lang="es-UY" sz="2400" dirty="0">
                <a:solidFill>
                  <a:srgbClr val="404040"/>
                </a:solidFill>
                <a:latin typeface="Carlito"/>
                <a:cs typeface="Carlito"/>
              </a:rPr>
              <a:t> </a:t>
            </a:r>
            <a:r>
              <a:rPr lang="es-UY" sz="2400" spc="-20" dirty="0" err="1">
                <a:solidFill>
                  <a:srgbClr val="404040"/>
                </a:solidFill>
                <a:latin typeface="Carlito"/>
                <a:cs typeface="Carlito"/>
              </a:rPr>
              <a:t>represent</a:t>
            </a:r>
            <a:r>
              <a:rPr lang="es-UY" sz="2400" spc="-20" dirty="0">
                <a:solidFill>
                  <a:srgbClr val="404040"/>
                </a:solidFill>
                <a:latin typeface="Carlito"/>
                <a:cs typeface="Carlito"/>
              </a:rPr>
              <a:t> </a:t>
            </a:r>
            <a:r>
              <a:rPr lang="es-UY" sz="2400" dirty="0" err="1">
                <a:solidFill>
                  <a:srgbClr val="404040"/>
                </a:solidFill>
                <a:latin typeface="Carlito"/>
                <a:cs typeface="Carlito"/>
              </a:rPr>
              <a:t>the</a:t>
            </a:r>
            <a:r>
              <a:rPr lang="es-UY" sz="2400" spc="-114" dirty="0">
                <a:solidFill>
                  <a:srgbClr val="404040"/>
                </a:solidFill>
                <a:latin typeface="Carlito"/>
                <a:cs typeface="Carlito"/>
              </a:rPr>
              <a:t> </a:t>
            </a:r>
            <a:r>
              <a:rPr lang="es-UY" sz="2400" spc="-5" dirty="0" err="1">
                <a:solidFill>
                  <a:srgbClr val="404040"/>
                </a:solidFill>
                <a:latin typeface="Carlito"/>
                <a:cs typeface="Carlito"/>
              </a:rPr>
              <a:t>same</a:t>
            </a:r>
            <a:endParaRPr lang="es-UY" sz="2400" dirty="0">
              <a:latin typeface="Carlito"/>
              <a:cs typeface="Carlito"/>
            </a:endParaRPr>
          </a:p>
          <a:p>
            <a:pPr marL="12700">
              <a:lnSpc>
                <a:spcPts val="2300"/>
              </a:lnSpc>
            </a:pPr>
            <a:r>
              <a:rPr lang="es-UY" sz="2400" dirty="0" err="1">
                <a:solidFill>
                  <a:srgbClr val="404040"/>
                </a:solidFill>
                <a:latin typeface="Carlito"/>
                <a:cs typeface="Carlito"/>
              </a:rPr>
              <a:t>launch</a:t>
            </a:r>
            <a:r>
              <a:rPr lang="es-UY" sz="2400" dirty="0">
                <a:solidFill>
                  <a:srgbClr val="404040"/>
                </a:solidFill>
                <a:latin typeface="Carlito"/>
                <a:cs typeface="Carlito"/>
              </a:rPr>
              <a:t> </a:t>
            </a:r>
            <a:r>
              <a:rPr lang="es-UY" sz="2400" spc="-20" dirty="0">
                <a:solidFill>
                  <a:srgbClr val="404040"/>
                </a:solidFill>
                <a:latin typeface="Carlito"/>
                <a:cs typeface="Carlito"/>
              </a:rPr>
              <a:t>site </a:t>
            </a:r>
            <a:r>
              <a:rPr lang="es-UY" sz="2400" dirty="0" err="1">
                <a:solidFill>
                  <a:srgbClr val="404040"/>
                </a:solidFill>
                <a:latin typeface="Carlito"/>
                <a:cs typeface="Carlito"/>
              </a:rPr>
              <a:t>with</a:t>
            </a:r>
            <a:r>
              <a:rPr lang="es-UY" sz="2400" dirty="0">
                <a:solidFill>
                  <a:srgbClr val="404040"/>
                </a:solidFill>
                <a:latin typeface="Carlito"/>
                <a:cs typeface="Carlito"/>
              </a:rPr>
              <a:t> </a:t>
            </a:r>
            <a:r>
              <a:rPr lang="es-UY" sz="2400" spc="-25" dirty="0">
                <a:solidFill>
                  <a:srgbClr val="404040"/>
                </a:solidFill>
                <a:latin typeface="Carlito"/>
                <a:cs typeface="Carlito"/>
              </a:rPr>
              <a:t>data </a:t>
            </a:r>
            <a:r>
              <a:rPr lang="es-UY" sz="2400" spc="-5" dirty="0" err="1">
                <a:solidFill>
                  <a:srgbClr val="404040"/>
                </a:solidFill>
                <a:latin typeface="Carlito"/>
                <a:cs typeface="Carlito"/>
              </a:rPr>
              <a:t>entry</a:t>
            </a:r>
            <a:r>
              <a:rPr lang="es-UY" sz="2400" spc="-35" dirty="0">
                <a:solidFill>
                  <a:srgbClr val="404040"/>
                </a:solidFill>
                <a:latin typeface="Carlito"/>
                <a:cs typeface="Carlito"/>
              </a:rPr>
              <a:t> </a:t>
            </a:r>
            <a:r>
              <a:rPr lang="es-UY" sz="2400" spc="-25" dirty="0" err="1">
                <a:solidFill>
                  <a:srgbClr val="404040"/>
                </a:solidFill>
                <a:latin typeface="Carlito"/>
                <a:cs typeface="Carlito"/>
              </a:rPr>
              <a:t>errors</a:t>
            </a:r>
            <a:r>
              <a:rPr lang="es-UY" sz="2400" spc="-25" dirty="0">
                <a:solidFill>
                  <a:srgbClr val="404040"/>
                </a:solidFill>
                <a:latin typeface="Carlito"/>
                <a:cs typeface="Carlito"/>
              </a:rPr>
              <a:t>.</a:t>
            </a:r>
            <a:endParaRPr lang="es-UY" sz="2400" dirty="0">
              <a:latin typeface="Carlito"/>
              <a:cs typeface="Carlito"/>
            </a:endParaRPr>
          </a:p>
          <a:p>
            <a:pPr marL="12700" marR="2114550">
              <a:lnSpc>
                <a:spcPct val="141500"/>
              </a:lnSpc>
              <a:spcBef>
                <a:spcPts val="110"/>
              </a:spcBef>
            </a:pPr>
            <a:r>
              <a:rPr lang="es-UY" sz="2400" spc="-5" dirty="0">
                <a:solidFill>
                  <a:srgbClr val="404040"/>
                </a:solidFill>
                <a:latin typeface="Carlito"/>
                <a:cs typeface="Carlito"/>
              </a:rPr>
              <a:t>CCAFS </a:t>
            </a:r>
            <a:r>
              <a:rPr lang="es-UY" sz="2400" spc="-15" dirty="0">
                <a:solidFill>
                  <a:srgbClr val="404040"/>
                </a:solidFill>
                <a:latin typeface="Carlito"/>
                <a:cs typeface="Carlito"/>
              </a:rPr>
              <a:t>LC-40 </a:t>
            </a:r>
            <a:r>
              <a:rPr lang="es-UY" sz="2400" spc="-20" dirty="0" err="1">
                <a:solidFill>
                  <a:srgbClr val="404040"/>
                </a:solidFill>
                <a:latin typeface="Carlito"/>
                <a:cs typeface="Carlito"/>
              </a:rPr>
              <a:t>was</a:t>
            </a:r>
            <a:r>
              <a:rPr lang="es-UY" sz="2400" spc="-20" dirty="0">
                <a:solidFill>
                  <a:srgbClr val="404040"/>
                </a:solidFill>
                <a:latin typeface="Carlito"/>
                <a:cs typeface="Carlito"/>
              </a:rPr>
              <a:t> </a:t>
            </a:r>
            <a:r>
              <a:rPr lang="es-UY" sz="2400" dirty="0" err="1">
                <a:solidFill>
                  <a:srgbClr val="404040"/>
                </a:solidFill>
                <a:latin typeface="Carlito"/>
                <a:cs typeface="Carlito"/>
              </a:rPr>
              <a:t>the</a:t>
            </a:r>
            <a:r>
              <a:rPr lang="es-UY" sz="2400" dirty="0">
                <a:solidFill>
                  <a:srgbClr val="404040"/>
                </a:solidFill>
                <a:latin typeface="Carlito"/>
                <a:cs typeface="Carlito"/>
              </a:rPr>
              <a:t> </a:t>
            </a:r>
            <a:r>
              <a:rPr lang="es-UY" sz="2400" spc="-20" dirty="0" err="1">
                <a:solidFill>
                  <a:srgbClr val="404040"/>
                </a:solidFill>
                <a:latin typeface="Carlito"/>
                <a:cs typeface="Carlito"/>
              </a:rPr>
              <a:t>previous</a:t>
            </a:r>
            <a:r>
              <a:rPr lang="es-UY" sz="2400" spc="-20" dirty="0">
                <a:solidFill>
                  <a:srgbClr val="404040"/>
                </a:solidFill>
                <a:latin typeface="Carlito"/>
                <a:cs typeface="Carlito"/>
              </a:rPr>
              <a:t> </a:t>
            </a:r>
            <a:r>
              <a:rPr lang="es-UY" sz="2400" spc="-5" dirty="0" err="1">
                <a:solidFill>
                  <a:srgbClr val="404040"/>
                </a:solidFill>
                <a:latin typeface="Carlito"/>
                <a:cs typeface="Carlito"/>
              </a:rPr>
              <a:t>name</a:t>
            </a:r>
            <a:r>
              <a:rPr lang="es-UY" sz="2400" spc="-5" dirty="0">
                <a:solidFill>
                  <a:srgbClr val="404040"/>
                </a:solidFill>
                <a:latin typeface="Carlito"/>
                <a:cs typeface="Carlito"/>
              </a:rPr>
              <a:t>.  </a:t>
            </a:r>
            <a:r>
              <a:rPr lang="es-UY" sz="2400" spc="-25" dirty="0" err="1">
                <a:solidFill>
                  <a:srgbClr val="404040"/>
                </a:solidFill>
                <a:latin typeface="Carlito"/>
                <a:cs typeface="Carlito"/>
              </a:rPr>
              <a:t>Likely</a:t>
            </a:r>
            <a:r>
              <a:rPr lang="es-UY" sz="2400" spc="-25" dirty="0">
                <a:solidFill>
                  <a:srgbClr val="404040"/>
                </a:solidFill>
                <a:latin typeface="Carlito"/>
                <a:cs typeface="Carlito"/>
              </a:rPr>
              <a:t> </a:t>
            </a:r>
            <a:r>
              <a:rPr lang="es-UY" sz="2400" spc="-5" dirty="0" err="1">
                <a:solidFill>
                  <a:srgbClr val="404040"/>
                </a:solidFill>
                <a:latin typeface="Carlito"/>
                <a:cs typeface="Carlito"/>
              </a:rPr>
              <a:t>only</a:t>
            </a:r>
            <a:r>
              <a:rPr lang="es-UY" sz="2400" spc="-5" dirty="0">
                <a:solidFill>
                  <a:srgbClr val="404040"/>
                </a:solidFill>
                <a:latin typeface="Carlito"/>
                <a:cs typeface="Carlito"/>
              </a:rPr>
              <a:t> </a:t>
            </a:r>
            <a:r>
              <a:rPr lang="es-UY" sz="2400" dirty="0">
                <a:solidFill>
                  <a:srgbClr val="404040"/>
                </a:solidFill>
                <a:latin typeface="Carlito"/>
                <a:cs typeface="Carlito"/>
              </a:rPr>
              <a:t>3 </a:t>
            </a:r>
            <a:r>
              <a:rPr lang="es-UY" sz="2400" dirty="0" err="1">
                <a:solidFill>
                  <a:srgbClr val="404040"/>
                </a:solidFill>
                <a:latin typeface="Carlito"/>
                <a:cs typeface="Carlito"/>
              </a:rPr>
              <a:t>unique</a:t>
            </a:r>
            <a:r>
              <a:rPr lang="es-UY" sz="2400" dirty="0">
                <a:solidFill>
                  <a:srgbClr val="404040"/>
                </a:solidFill>
                <a:latin typeface="Carlito"/>
                <a:cs typeface="Carlito"/>
              </a:rPr>
              <a:t> </a:t>
            </a:r>
            <a:r>
              <a:rPr lang="es-UY" sz="2400" spc="-5" dirty="0" err="1">
                <a:solidFill>
                  <a:srgbClr val="404040"/>
                </a:solidFill>
                <a:latin typeface="Carlito"/>
                <a:cs typeface="Carlito"/>
              </a:rPr>
              <a:t>launch_site</a:t>
            </a:r>
            <a:r>
              <a:rPr lang="es-UY" sz="2400" spc="-5" dirty="0">
                <a:solidFill>
                  <a:srgbClr val="404040"/>
                </a:solidFill>
                <a:latin typeface="Carlito"/>
                <a:cs typeface="Carlito"/>
              </a:rPr>
              <a:t> </a:t>
            </a:r>
            <a:r>
              <a:rPr lang="es-UY" sz="2400" spc="-5" dirty="0" err="1">
                <a:solidFill>
                  <a:srgbClr val="404040"/>
                </a:solidFill>
                <a:latin typeface="Carlito"/>
                <a:cs typeface="Carlito"/>
              </a:rPr>
              <a:t>values</a:t>
            </a:r>
            <a:r>
              <a:rPr lang="es-UY" sz="2400" spc="-5" dirty="0">
                <a:solidFill>
                  <a:srgbClr val="404040"/>
                </a:solidFill>
                <a:latin typeface="Carlito"/>
                <a:cs typeface="Carlito"/>
              </a:rPr>
              <a:t>:  CCAFS SLC-40, KSC LC-39A,</a:t>
            </a:r>
            <a:r>
              <a:rPr lang="es-UY" sz="2400" spc="-310" dirty="0">
                <a:solidFill>
                  <a:srgbClr val="404040"/>
                </a:solidFill>
                <a:latin typeface="Carlito"/>
                <a:cs typeface="Carlito"/>
              </a:rPr>
              <a:t> </a:t>
            </a:r>
            <a:r>
              <a:rPr lang="es-UY" sz="2400" spc="-40" dirty="0">
                <a:solidFill>
                  <a:srgbClr val="404040"/>
                </a:solidFill>
                <a:latin typeface="Carlito"/>
                <a:cs typeface="Carlito"/>
              </a:rPr>
              <a:t>VAFB </a:t>
            </a:r>
            <a:r>
              <a:rPr lang="es-UY" sz="2400" spc="-10" dirty="0">
                <a:solidFill>
                  <a:srgbClr val="404040"/>
                </a:solidFill>
                <a:latin typeface="Carlito"/>
                <a:cs typeface="Carlito"/>
              </a:rPr>
              <a:t>SLC-4E</a:t>
            </a:r>
            <a:endParaRPr lang="es-UY" sz="2400" dirty="0">
              <a:latin typeface="Carlito"/>
              <a:cs typeface="Carlito"/>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5">
            <a:extLst>
              <a:ext uri="{FF2B5EF4-FFF2-40B4-BE49-F238E27FC236}">
                <a16:creationId xmlns:a16="http://schemas.microsoft.com/office/drawing/2014/main" id="{710AEBA3-B0DF-332B-327B-3956626E09A1}"/>
              </a:ext>
            </a:extLst>
          </p:cNvPr>
          <p:cNvSpPr/>
          <p:nvPr/>
        </p:nvSpPr>
        <p:spPr>
          <a:xfrm>
            <a:off x="7528538" y="2175130"/>
            <a:ext cx="3220212" cy="27630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object 5">
            <a:extLst>
              <a:ext uri="{FF2B5EF4-FFF2-40B4-BE49-F238E27FC236}">
                <a16:creationId xmlns:a16="http://schemas.microsoft.com/office/drawing/2014/main" id="{F769EBB4-7BF4-6EB6-222B-5EA814121783}"/>
              </a:ext>
            </a:extLst>
          </p:cNvPr>
          <p:cNvSpPr/>
          <p:nvPr/>
        </p:nvSpPr>
        <p:spPr>
          <a:xfrm>
            <a:off x="770011" y="1890904"/>
            <a:ext cx="8272272" cy="3331464"/>
          </a:xfrm>
          <a:prstGeom prst="rect">
            <a:avLst/>
          </a:prstGeom>
          <a:blipFill>
            <a:blip r:embed="rId3" cstate="print"/>
            <a:stretch>
              <a:fillRect/>
            </a:stretch>
          </a:blipFill>
        </p:spPr>
        <p:txBody>
          <a:bodyPr wrap="square" lIns="0" tIns="0" rIns="0" bIns="0" rtlCol="0"/>
          <a:lstStyle/>
          <a:p>
            <a:endParaRPr/>
          </a:p>
        </p:txBody>
      </p:sp>
      <p:sp>
        <p:nvSpPr>
          <p:cNvPr id="6" name="object 4">
            <a:extLst>
              <a:ext uri="{FF2B5EF4-FFF2-40B4-BE49-F238E27FC236}">
                <a16:creationId xmlns:a16="http://schemas.microsoft.com/office/drawing/2014/main" id="{A75D27D3-6A20-B336-EF32-44049606FCE7}"/>
              </a:ext>
            </a:extLst>
          </p:cNvPr>
          <p:cNvSpPr txBox="1"/>
          <p:nvPr/>
        </p:nvSpPr>
        <p:spPr>
          <a:xfrm>
            <a:off x="9341611" y="2469007"/>
            <a:ext cx="1837689" cy="1428750"/>
          </a:xfrm>
          <a:prstGeom prst="rect">
            <a:avLst/>
          </a:prstGeom>
        </p:spPr>
        <p:txBody>
          <a:bodyPr vert="horz" wrap="square" lIns="0" tIns="47625" rIns="0" bIns="0" rtlCol="0">
            <a:spAutoFit/>
          </a:bodyPr>
          <a:lstStyle/>
          <a:p>
            <a:pPr marL="12700" marR="5080">
              <a:lnSpc>
                <a:spcPts val="2160"/>
              </a:lnSpc>
              <a:spcBef>
                <a:spcPts val="375"/>
              </a:spcBef>
            </a:pPr>
            <a:r>
              <a:rPr sz="2000" spc="-35" dirty="0">
                <a:solidFill>
                  <a:srgbClr val="404040"/>
                </a:solidFill>
                <a:latin typeface="Carlito"/>
                <a:cs typeface="Carlito"/>
              </a:rPr>
              <a:t>First </a:t>
            </a:r>
            <a:r>
              <a:rPr sz="2000" spc="-20" dirty="0">
                <a:solidFill>
                  <a:srgbClr val="404040"/>
                </a:solidFill>
                <a:latin typeface="Carlito"/>
                <a:cs typeface="Carlito"/>
              </a:rPr>
              <a:t>five </a:t>
            </a:r>
            <a:r>
              <a:rPr sz="2000" spc="-5" dirty="0">
                <a:solidFill>
                  <a:srgbClr val="404040"/>
                </a:solidFill>
                <a:latin typeface="Carlito"/>
                <a:cs typeface="Carlito"/>
              </a:rPr>
              <a:t>entries  </a:t>
            </a:r>
            <a:r>
              <a:rPr sz="2000" dirty="0">
                <a:solidFill>
                  <a:srgbClr val="404040"/>
                </a:solidFill>
                <a:latin typeface="Carlito"/>
                <a:cs typeface="Carlito"/>
              </a:rPr>
              <a:t>in </a:t>
            </a:r>
            <a:r>
              <a:rPr sz="2000" spc="-5" dirty="0">
                <a:solidFill>
                  <a:srgbClr val="404040"/>
                </a:solidFill>
                <a:latin typeface="Carlito"/>
                <a:cs typeface="Carlito"/>
              </a:rPr>
              <a:t>database with  Launch </a:t>
            </a:r>
            <a:r>
              <a:rPr sz="2000" spc="-15" dirty="0">
                <a:solidFill>
                  <a:srgbClr val="404040"/>
                </a:solidFill>
                <a:latin typeface="Carlito"/>
                <a:cs typeface="Carlito"/>
              </a:rPr>
              <a:t>Site</a:t>
            </a:r>
            <a:r>
              <a:rPr sz="2000" spc="-100" dirty="0">
                <a:solidFill>
                  <a:srgbClr val="404040"/>
                </a:solidFill>
                <a:latin typeface="Carlito"/>
                <a:cs typeface="Carlito"/>
              </a:rPr>
              <a:t> </a:t>
            </a:r>
            <a:r>
              <a:rPr sz="2000" spc="-5" dirty="0">
                <a:solidFill>
                  <a:srgbClr val="404040"/>
                </a:solidFill>
                <a:latin typeface="Carlito"/>
                <a:cs typeface="Carlito"/>
              </a:rPr>
              <a:t>name  </a:t>
            </a:r>
            <a:r>
              <a:rPr sz="2000" dirty="0">
                <a:solidFill>
                  <a:srgbClr val="404040"/>
                </a:solidFill>
                <a:latin typeface="Carlito"/>
                <a:cs typeface="Carlito"/>
              </a:rPr>
              <a:t>beginning </a:t>
            </a:r>
            <a:r>
              <a:rPr sz="2000" spc="-5" dirty="0">
                <a:solidFill>
                  <a:srgbClr val="404040"/>
                </a:solidFill>
                <a:latin typeface="Carlito"/>
                <a:cs typeface="Carlito"/>
              </a:rPr>
              <a:t>with  </a:t>
            </a:r>
            <a:r>
              <a:rPr sz="2000" dirty="0">
                <a:solidFill>
                  <a:srgbClr val="404040"/>
                </a:solidFill>
                <a:latin typeface="Carlito"/>
                <a:cs typeface="Carlito"/>
              </a:rPr>
              <a:t>CCA.</a:t>
            </a:r>
            <a:endParaRPr sz="2000" dirty="0">
              <a:latin typeface="Carlito"/>
              <a:cs typeface="Carlito"/>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12700" marR="5715">
              <a:lnSpc>
                <a:spcPts val="2160"/>
              </a:lnSpc>
              <a:spcBef>
                <a:spcPts val="375"/>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sums </a:t>
            </a:r>
            <a:r>
              <a:rPr lang="en-US" sz="2400" dirty="0">
                <a:solidFill>
                  <a:srgbClr val="404040"/>
                </a:solidFill>
                <a:latin typeface="Carlito"/>
                <a:cs typeface="Carlito"/>
              </a:rPr>
              <a:t>the </a:t>
            </a:r>
            <a:r>
              <a:rPr lang="en-US" sz="2400" spc="-25" dirty="0">
                <a:solidFill>
                  <a:srgbClr val="404040"/>
                </a:solidFill>
                <a:latin typeface="Carlito"/>
                <a:cs typeface="Carlito"/>
              </a:rPr>
              <a:t>total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a:t>
            </a:r>
            <a:r>
              <a:rPr lang="en-US" sz="2400" dirty="0">
                <a:solidFill>
                  <a:srgbClr val="404040"/>
                </a:solidFill>
                <a:latin typeface="Carlito"/>
                <a:cs typeface="Carlito"/>
              </a:rPr>
              <a:t>in kg </a:t>
            </a:r>
            <a:r>
              <a:rPr lang="en-US" sz="2400" spc="-15" dirty="0">
                <a:solidFill>
                  <a:srgbClr val="404040"/>
                </a:solidFill>
                <a:latin typeface="Carlito"/>
                <a:cs typeface="Carlito"/>
              </a:rPr>
              <a:t>where </a:t>
            </a:r>
            <a:r>
              <a:rPr lang="en-US" sz="2400" dirty="0">
                <a:solidFill>
                  <a:srgbClr val="404040"/>
                </a:solidFill>
                <a:latin typeface="Carlito"/>
                <a:cs typeface="Carlito"/>
              </a:rPr>
              <a:t>NASA </a:t>
            </a:r>
            <a:r>
              <a:rPr lang="en-US" sz="2400" spc="-20" dirty="0">
                <a:solidFill>
                  <a:srgbClr val="404040"/>
                </a:solidFill>
                <a:latin typeface="Carlito"/>
                <a:cs typeface="Carlito"/>
              </a:rPr>
              <a:t>was </a:t>
            </a:r>
            <a:r>
              <a:rPr lang="en-US" sz="2400" dirty="0">
                <a:solidFill>
                  <a:srgbClr val="404040"/>
                </a:solidFill>
                <a:latin typeface="Carlito"/>
                <a:cs typeface="Carlito"/>
              </a:rPr>
              <a:t>the  </a:t>
            </a:r>
            <a:r>
              <a:rPr lang="en-US" sz="2400" spc="-60" dirty="0">
                <a:solidFill>
                  <a:srgbClr val="404040"/>
                </a:solidFill>
                <a:latin typeface="Carlito"/>
                <a:cs typeface="Carlito"/>
              </a:rPr>
              <a:t>customer.</a:t>
            </a:r>
            <a:endParaRPr lang="en-US" sz="2400" dirty="0">
              <a:latin typeface="Carlito"/>
              <a:cs typeface="Carlito"/>
            </a:endParaRPr>
          </a:p>
          <a:p>
            <a:pPr marL="12700" marR="5080">
              <a:lnSpc>
                <a:spcPct val="90000"/>
              </a:lnSpc>
              <a:spcBef>
                <a:spcPts val="1370"/>
              </a:spcBef>
            </a:pPr>
            <a:r>
              <a:rPr lang="en-US" sz="2400" spc="-15" dirty="0">
                <a:solidFill>
                  <a:srgbClr val="404040"/>
                </a:solidFill>
                <a:latin typeface="Carlito"/>
                <a:cs typeface="Carlito"/>
              </a:rPr>
              <a:t>CRS </a:t>
            </a:r>
            <a:r>
              <a:rPr lang="en-US" sz="2400" spc="-20" dirty="0">
                <a:solidFill>
                  <a:srgbClr val="404040"/>
                </a:solidFill>
                <a:latin typeface="Carlito"/>
                <a:cs typeface="Carlito"/>
              </a:rPr>
              <a:t>stands </a:t>
            </a:r>
            <a:r>
              <a:rPr lang="en-US" sz="2400" spc="-25" dirty="0">
                <a:solidFill>
                  <a:srgbClr val="404040"/>
                </a:solidFill>
                <a:latin typeface="Carlito"/>
                <a:cs typeface="Carlito"/>
              </a:rPr>
              <a:t>for </a:t>
            </a:r>
            <a:r>
              <a:rPr lang="en-US" sz="2400" spc="-10" dirty="0">
                <a:solidFill>
                  <a:srgbClr val="404040"/>
                </a:solidFill>
                <a:latin typeface="Carlito"/>
                <a:cs typeface="Carlito"/>
              </a:rPr>
              <a:t>Commercial  </a:t>
            </a:r>
            <a:r>
              <a:rPr lang="en-US" sz="2400" spc="-5" dirty="0">
                <a:solidFill>
                  <a:srgbClr val="404040"/>
                </a:solidFill>
                <a:latin typeface="Carlito"/>
                <a:cs typeface="Carlito"/>
              </a:rPr>
              <a:t>Resupply </a:t>
            </a:r>
            <a:r>
              <a:rPr lang="en-US" sz="2400" dirty="0">
                <a:solidFill>
                  <a:srgbClr val="404040"/>
                </a:solidFill>
                <a:latin typeface="Carlito"/>
                <a:cs typeface="Carlito"/>
              </a:rPr>
              <a:t>Services which</a:t>
            </a:r>
            <a:r>
              <a:rPr lang="en-US" sz="2400" spc="-90" dirty="0">
                <a:solidFill>
                  <a:srgbClr val="404040"/>
                </a:solidFill>
                <a:latin typeface="Carlito"/>
                <a:cs typeface="Carlito"/>
              </a:rPr>
              <a:t> </a:t>
            </a:r>
            <a:r>
              <a:rPr lang="en-US" sz="2400" spc="-20" dirty="0">
                <a:solidFill>
                  <a:srgbClr val="404040"/>
                </a:solidFill>
                <a:latin typeface="Carlito"/>
                <a:cs typeface="Carlito"/>
              </a:rPr>
              <a:t>indicates  </a:t>
            </a:r>
            <a:r>
              <a:rPr lang="en-US" sz="2400" spc="-5" dirty="0">
                <a:solidFill>
                  <a:srgbClr val="404040"/>
                </a:solidFill>
                <a:latin typeface="Carlito"/>
                <a:cs typeface="Carlito"/>
              </a:rPr>
              <a:t>that </a:t>
            </a:r>
            <a:r>
              <a:rPr lang="en-US" sz="2400" dirty="0">
                <a:solidFill>
                  <a:srgbClr val="404040"/>
                </a:solidFill>
                <a:latin typeface="Carlito"/>
                <a:cs typeface="Carlito"/>
              </a:rPr>
              <a:t>these </a:t>
            </a:r>
            <a:r>
              <a:rPr lang="en-US" sz="2400" spc="-10" dirty="0">
                <a:solidFill>
                  <a:srgbClr val="404040"/>
                </a:solidFill>
                <a:latin typeface="Carlito"/>
                <a:cs typeface="Carlito"/>
              </a:rPr>
              <a:t>payloads </a:t>
            </a:r>
            <a:r>
              <a:rPr lang="en-US" sz="2400" spc="-20" dirty="0">
                <a:solidFill>
                  <a:srgbClr val="404040"/>
                </a:solidFill>
                <a:latin typeface="Carlito"/>
                <a:cs typeface="Carlito"/>
              </a:rPr>
              <a:t>were sent to  </a:t>
            </a:r>
            <a:r>
              <a:rPr lang="en-US" sz="2400" dirty="0">
                <a:solidFill>
                  <a:srgbClr val="404040"/>
                </a:solidFill>
                <a:latin typeface="Carlito"/>
                <a:cs typeface="Carlito"/>
              </a:rPr>
              <a:t>the </a:t>
            </a:r>
            <a:r>
              <a:rPr lang="en-US" sz="2400" spc="-10" dirty="0">
                <a:solidFill>
                  <a:srgbClr val="404040"/>
                </a:solidFill>
                <a:latin typeface="Carlito"/>
                <a:cs typeface="Carlito"/>
              </a:rPr>
              <a:t>International </a:t>
            </a:r>
            <a:r>
              <a:rPr lang="en-US" sz="2400" dirty="0">
                <a:solidFill>
                  <a:srgbClr val="404040"/>
                </a:solidFill>
                <a:latin typeface="Carlito"/>
                <a:cs typeface="Carlito"/>
              </a:rPr>
              <a:t>Space </a:t>
            </a:r>
            <a:r>
              <a:rPr lang="en-US" sz="2400" spc="-20" dirty="0">
                <a:solidFill>
                  <a:srgbClr val="404040"/>
                </a:solidFill>
                <a:latin typeface="Carlito"/>
                <a:cs typeface="Carlito"/>
              </a:rPr>
              <a:t>Station  </a:t>
            </a:r>
            <a:r>
              <a:rPr lang="en-US" sz="2400" dirty="0">
                <a:solidFill>
                  <a:srgbClr val="404040"/>
                </a:solidFill>
                <a:latin typeface="Carlito"/>
                <a:cs typeface="Carlito"/>
              </a:rPr>
              <a:t>(ISS).</a:t>
            </a:r>
            <a:endParaRPr lang="en-US" sz="2400" dirty="0">
              <a:latin typeface="Carlito"/>
              <a:cs typeface="Carlito"/>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object 5">
            <a:extLst>
              <a:ext uri="{FF2B5EF4-FFF2-40B4-BE49-F238E27FC236}">
                <a16:creationId xmlns:a16="http://schemas.microsoft.com/office/drawing/2014/main" id="{2F76FBED-EFA6-930D-078D-83E039E948E2}"/>
              </a:ext>
            </a:extLst>
          </p:cNvPr>
          <p:cNvSpPr/>
          <p:nvPr/>
        </p:nvSpPr>
        <p:spPr>
          <a:xfrm>
            <a:off x="2208559" y="3622739"/>
            <a:ext cx="5687568" cy="25542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12700" marR="172085">
              <a:lnSpc>
                <a:spcPct val="917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calculates</a:t>
            </a:r>
            <a:r>
              <a:rPr lang="en-US" sz="2400" spc="-204" dirty="0">
                <a:solidFill>
                  <a:srgbClr val="404040"/>
                </a:solidFill>
                <a:latin typeface="Carlito"/>
                <a:cs typeface="Carlito"/>
              </a:rPr>
              <a:t> </a:t>
            </a:r>
            <a:r>
              <a:rPr lang="en-US" sz="2400" dirty="0">
                <a:solidFill>
                  <a:srgbClr val="404040"/>
                </a:solidFill>
                <a:latin typeface="Carlito"/>
                <a:cs typeface="Carlito"/>
              </a:rPr>
              <a:t>the  </a:t>
            </a:r>
            <a:r>
              <a:rPr lang="en-US" sz="2400" spc="-40" dirty="0">
                <a:solidFill>
                  <a:srgbClr val="404040"/>
                </a:solidFill>
                <a:latin typeface="Carlito"/>
                <a:cs typeface="Carlito"/>
              </a:rPr>
              <a:t>average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or  </a:t>
            </a:r>
            <a:r>
              <a:rPr lang="en-US" sz="2400" dirty="0">
                <a:solidFill>
                  <a:srgbClr val="404040"/>
                </a:solidFill>
                <a:latin typeface="Carlito"/>
                <a:cs typeface="Carlito"/>
              </a:rPr>
              <a:t>launches which </a:t>
            </a:r>
            <a:r>
              <a:rPr lang="en-US" sz="2400" spc="-5" dirty="0">
                <a:solidFill>
                  <a:srgbClr val="404040"/>
                </a:solidFill>
                <a:latin typeface="Carlito"/>
                <a:cs typeface="Carlito"/>
              </a:rPr>
              <a:t>used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dirty="0">
                <a:solidFill>
                  <a:srgbClr val="404040"/>
                </a:solidFill>
                <a:latin typeface="Carlito"/>
                <a:cs typeface="Carlito"/>
              </a:rPr>
              <a:t>F9</a:t>
            </a:r>
            <a:r>
              <a:rPr lang="en-US" sz="2400" spc="-35" dirty="0">
                <a:solidFill>
                  <a:srgbClr val="404040"/>
                </a:solidFill>
                <a:latin typeface="Carlito"/>
                <a:cs typeface="Carlito"/>
              </a:rPr>
              <a:t> </a:t>
            </a:r>
            <a:r>
              <a:rPr lang="en-US" sz="2400" dirty="0">
                <a:solidFill>
                  <a:srgbClr val="404040"/>
                </a:solidFill>
                <a:latin typeface="Carlito"/>
                <a:cs typeface="Carlito"/>
              </a:rPr>
              <a:t>v1.1</a:t>
            </a:r>
            <a:endParaRPr lang="en-US" sz="2400" dirty="0">
              <a:latin typeface="Carlito"/>
              <a:cs typeface="Carlito"/>
            </a:endParaRPr>
          </a:p>
          <a:p>
            <a:pPr marL="12700" marR="5080">
              <a:lnSpc>
                <a:spcPct val="91800"/>
              </a:lnSpc>
              <a:spcBef>
                <a:spcPts val="1400"/>
              </a:spcBef>
            </a:pPr>
            <a:r>
              <a:rPr lang="en-US" sz="2400" spc="-40" dirty="0">
                <a:solidFill>
                  <a:srgbClr val="404040"/>
                </a:solidFill>
                <a:latin typeface="Carlito"/>
                <a:cs typeface="Carlito"/>
              </a:rPr>
              <a:t>Average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of  </a:t>
            </a:r>
            <a:r>
              <a:rPr lang="en-US" sz="2400" dirty="0">
                <a:solidFill>
                  <a:srgbClr val="404040"/>
                </a:solidFill>
                <a:latin typeface="Carlito"/>
                <a:cs typeface="Carlito"/>
              </a:rPr>
              <a:t>F9 1.1 </a:t>
            </a:r>
            <a:r>
              <a:rPr lang="en-US" sz="2400" spc="-5" dirty="0">
                <a:solidFill>
                  <a:srgbClr val="404040"/>
                </a:solidFill>
                <a:latin typeface="Carlito"/>
                <a:cs typeface="Carlito"/>
              </a:rPr>
              <a:t>is on </a:t>
            </a:r>
            <a:r>
              <a:rPr lang="en-US" sz="2400" dirty="0">
                <a:solidFill>
                  <a:srgbClr val="404040"/>
                </a:solidFill>
                <a:latin typeface="Carlito"/>
                <a:cs typeface="Carlito"/>
              </a:rPr>
              <a:t>the </a:t>
            </a:r>
            <a:r>
              <a:rPr lang="en-US" sz="2400" spc="-5" dirty="0">
                <a:solidFill>
                  <a:srgbClr val="404040"/>
                </a:solidFill>
                <a:latin typeface="Carlito"/>
                <a:cs typeface="Carlito"/>
              </a:rPr>
              <a:t>low </a:t>
            </a:r>
            <a:r>
              <a:rPr lang="en-US" sz="2400" dirty="0">
                <a:solidFill>
                  <a:srgbClr val="404040"/>
                </a:solidFill>
                <a:latin typeface="Carlito"/>
                <a:cs typeface="Carlito"/>
              </a:rPr>
              <a:t>end</a:t>
            </a:r>
            <a:r>
              <a:rPr lang="en-US" sz="2400" spc="-235" dirty="0">
                <a:solidFill>
                  <a:srgbClr val="404040"/>
                </a:solidFill>
                <a:latin typeface="Carlito"/>
                <a:cs typeface="Carlito"/>
              </a:rPr>
              <a:t> </a:t>
            </a:r>
            <a:r>
              <a:rPr lang="en-US" sz="2400" spc="-5" dirty="0">
                <a:solidFill>
                  <a:srgbClr val="404040"/>
                </a:solidFill>
                <a:latin typeface="Carlito"/>
                <a:cs typeface="Carlito"/>
              </a:rPr>
              <a:t>of  our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a:t>
            </a:r>
            <a:r>
              <a:rPr lang="en-US" sz="2400" spc="-114" dirty="0">
                <a:solidFill>
                  <a:srgbClr val="404040"/>
                </a:solidFill>
                <a:latin typeface="Carlito"/>
                <a:cs typeface="Carlito"/>
              </a:rPr>
              <a:t> </a:t>
            </a:r>
            <a:r>
              <a:rPr lang="en-US" sz="2400" spc="-20" dirty="0">
                <a:solidFill>
                  <a:srgbClr val="404040"/>
                </a:solidFill>
                <a:latin typeface="Carlito"/>
                <a:cs typeface="Carlito"/>
              </a:rPr>
              <a:t>range</a:t>
            </a:r>
            <a:endParaRPr lang="en-US" sz="2400" dirty="0">
              <a:latin typeface="Carlito"/>
              <a:cs typeface="Carlito"/>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5">
            <a:extLst>
              <a:ext uri="{FF2B5EF4-FFF2-40B4-BE49-F238E27FC236}">
                <a16:creationId xmlns:a16="http://schemas.microsoft.com/office/drawing/2014/main" id="{5C33ACDF-250F-FA61-B231-BEFF01761809}"/>
              </a:ext>
            </a:extLst>
          </p:cNvPr>
          <p:cNvSpPr/>
          <p:nvPr/>
        </p:nvSpPr>
        <p:spPr>
          <a:xfrm>
            <a:off x="2350548" y="3307271"/>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12700" marR="135255">
              <a:lnSpc>
                <a:spcPct val="918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35" dirty="0">
                <a:solidFill>
                  <a:srgbClr val="404040"/>
                </a:solidFill>
                <a:latin typeface="Carlito"/>
                <a:cs typeface="Carlito"/>
              </a:rPr>
              <a:t>first  </a:t>
            </a:r>
            <a:r>
              <a:rPr lang="en-US" sz="2400" spc="-5" dirty="0">
                <a:solidFill>
                  <a:srgbClr val="404040"/>
                </a:solidFill>
                <a:latin typeface="Carlito"/>
                <a:cs typeface="Carlito"/>
              </a:rPr>
              <a:t>successful </a:t>
            </a:r>
            <a:r>
              <a:rPr lang="en-US" sz="2400" spc="-15" dirty="0">
                <a:solidFill>
                  <a:srgbClr val="404040"/>
                </a:solidFill>
                <a:latin typeface="Carlito"/>
                <a:cs typeface="Carlito"/>
              </a:rPr>
              <a:t>ground </a:t>
            </a:r>
            <a:r>
              <a:rPr lang="en-US" sz="2400" spc="-5" dirty="0">
                <a:solidFill>
                  <a:srgbClr val="404040"/>
                </a:solidFill>
                <a:latin typeface="Carlito"/>
                <a:cs typeface="Carlito"/>
              </a:rPr>
              <a:t>pad</a:t>
            </a:r>
            <a:r>
              <a:rPr lang="en-US" sz="2400" spc="-145" dirty="0">
                <a:solidFill>
                  <a:srgbClr val="404040"/>
                </a:solidFill>
                <a:latin typeface="Carlito"/>
                <a:cs typeface="Carlito"/>
              </a:rPr>
              <a:t> </a:t>
            </a:r>
            <a:r>
              <a:rPr lang="en-US" sz="2400" dirty="0">
                <a:solidFill>
                  <a:srgbClr val="404040"/>
                </a:solidFill>
                <a:latin typeface="Carlito"/>
                <a:cs typeface="Carlito"/>
              </a:rPr>
              <a:t>landing  </a:t>
            </a:r>
            <a:r>
              <a:rPr lang="en-US" sz="2400" spc="-25" dirty="0">
                <a:solidFill>
                  <a:srgbClr val="404040"/>
                </a:solidFill>
                <a:latin typeface="Carlito"/>
                <a:cs typeface="Carlito"/>
              </a:rPr>
              <a:t>date.</a:t>
            </a:r>
            <a:endParaRPr lang="en-US" sz="2400" dirty="0">
              <a:latin typeface="Carlito"/>
              <a:cs typeface="Carlito"/>
            </a:endParaRPr>
          </a:p>
          <a:p>
            <a:pPr marL="12700">
              <a:lnSpc>
                <a:spcPts val="2300"/>
              </a:lnSpc>
              <a:spcBef>
                <a:spcPts val="1200"/>
              </a:spcBef>
            </a:pPr>
            <a:r>
              <a:rPr lang="en-US" sz="2400" spc="-35" dirty="0">
                <a:solidFill>
                  <a:srgbClr val="404040"/>
                </a:solidFill>
                <a:latin typeface="Carlito"/>
                <a:cs typeface="Carlito"/>
              </a:rPr>
              <a:t>First </a:t>
            </a:r>
            <a:r>
              <a:rPr lang="en-US" sz="2400" spc="-15" dirty="0">
                <a:solidFill>
                  <a:srgbClr val="404040"/>
                </a:solidFill>
                <a:latin typeface="Carlito"/>
                <a:cs typeface="Carlito"/>
              </a:rPr>
              <a:t>ground </a:t>
            </a:r>
            <a:r>
              <a:rPr lang="en-US" sz="2400" spc="-5" dirty="0">
                <a:solidFill>
                  <a:srgbClr val="404040"/>
                </a:solidFill>
                <a:latin typeface="Carlito"/>
                <a:cs typeface="Carlito"/>
              </a:rPr>
              <a:t>pad </a:t>
            </a:r>
            <a:r>
              <a:rPr lang="en-US" sz="2400" dirty="0">
                <a:solidFill>
                  <a:srgbClr val="404040"/>
                </a:solidFill>
                <a:latin typeface="Carlito"/>
                <a:cs typeface="Carlito"/>
              </a:rPr>
              <a:t>landing</a:t>
            </a:r>
            <a:r>
              <a:rPr lang="en-US" sz="2400" spc="-75" dirty="0">
                <a:solidFill>
                  <a:srgbClr val="404040"/>
                </a:solidFill>
                <a:latin typeface="Carlito"/>
                <a:cs typeface="Carlito"/>
              </a:rPr>
              <a:t> </a:t>
            </a:r>
            <a:r>
              <a:rPr lang="en-US" sz="2400" spc="-5" dirty="0">
                <a:solidFill>
                  <a:srgbClr val="404040"/>
                </a:solidFill>
                <a:latin typeface="Carlito"/>
                <a:cs typeface="Carlito"/>
              </a:rPr>
              <a:t>wasn’t</a:t>
            </a:r>
            <a:endParaRPr lang="en-US" sz="2400" dirty="0">
              <a:latin typeface="Carlito"/>
              <a:cs typeface="Carlito"/>
            </a:endParaRPr>
          </a:p>
          <a:p>
            <a:pPr marL="12700">
              <a:lnSpc>
                <a:spcPts val="2300"/>
              </a:lnSpc>
            </a:pPr>
            <a:r>
              <a:rPr lang="en-US" sz="2400" spc="-5" dirty="0">
                <a:solidFill>
                  <a:srgbClr val="404040"/>
                </a:solidFill>
                <a:latin typeface="Carlito"/>
                <a:cs typeface="Carlito"/>
              </a:rPr>
              <a:t>until </a:t>
            </a:r>
            <a:r>
              <a:rPr lang="en-US" sz="2400" dirty="0">
                <a:solidFill>
                  <a:srgbClr val="404040"/>
                </a:solidFill>
                <a:latin typeface="Carlito"/>
                <a:cs typeface="Carlito"/>
              </a:rPr>
              <a:t>the end </a:t>
            </a:r>
            <a:r>
              <a:rPr lang="en-US" sz="2400" spc="-5" dirty="0">
                <a:solidFill>
                  <a:srgbClr val="404040"/>
                </a:solidFill>
                <a:latin typeface="Carlito"/>
                <a:cs typeface="Carlito"/>
              </a:rPr>
              <a:t>of</a:t>
            </a:r>
            <a:r>
              <a:rPr lang="en-US" sz="2400" spc="-105" dirty="0">
                <a:solidFill>
                  <a:srgbClr val="404040"/>
                </a:solidFill>
                <a:latin typeface="Carlito"/>
                <a:cs typeface="Carlito"/>
              </a:rPr>
              <a:t> </a:t>
            </a:r>
            <a:r>
              <a:rPr lang="en-US" sz="2400" dirty="0">
                <a:solidFill>
                  <a:srgbClr val="404040"/>
                </a:solidFill>
                <a:latin typeface="Carlito"/>
                <a:cs typeface="Carlito"/>
              </a:rPr>
              <a:t>2015.</a:t>
            </a:r>
            <a:endParaRPr lang="en-US" sz="2400" dirty="0">
              <a:latin typeface="Carlito"/>
              <a:cs typeface="Carlito"/>
            </a:endParaRPr>
          </a:p>
          <a:p>
            <a:pPr marL="12700">
              <a:lnSpc>
                <a:spcPts val="2305"/>
              </a:lnSpc>
              <a:spcBef>
                <a:spcPts val="1200"/>
              </a:spcBef>
            </a:pPr>
            <a:r>
              <a:rPr lang="en-US" sz="2400" spc="-5" dirty="0">
                <a:solidFill>
                  <a:srgbClr val="404040"/>
                </a:solidFill>
                <a:latin typeface="Carlito"/>
                <a:cs typeface="Carlito"/>
              </a:rPr>
              <a:t>Successful </a:t>
            </a:r>
            <a:r>
              <a:rPr lang="en-US" sz="2400" dirty="0">
                <a:solidFill>
                  <a:srgbClr val="404040"/>
                </a:solidFill>
                <a:latin typeface="Carlito"/>
                <a:cs typeface="Carlito"/>
              </a:rPr>
              <a:t>landings in</a:t>
            </a:r>
            <a:r>
              <a:rPr lang="en-US" sz="2400" spc="-70" dirty="0">
                <a:solidFill>
                  <a:srgbClr val="404040"/>
                </a:solidFill>
                <a:latin typeface="Carlito"/>
                <a:cs typeface="Carlito"/>
              </a:rPr>
              <a:t> </a:t>
            </a:r>
            <a:r>
              <a:rPr lang="en-US" sz="2400" spc="-20" dirty="0">
                <a:solidFill>
                  <a:srgbClr val="404040"/>
                </a:solidFill>
                <a:latin typeface="Carlito"/>
                <a:cs typeface="Carlito"/>
              </a:rPr>
              <a:t>general</a:t>
            </a:r>
            <a:endParaRPr lang="en-US" sz="2400" dirty="0">
              <a:latin typeface="Carlito"/>
              <a:cs typeface="Carlito"/>
            </a:endParaRPr>
          </a:p>
          <a:p>
            <a:pPr marL="12700">
              <a:lnSpc>
                <a:spcPts val="2305"/>
              </a:lnSpc>
            </a:pPr>
            <a:r>
              <a:rPr lang="en-US" sz="2400" dirty="0">
                <a:solidFill>
                  <a:srgbClr val="404040"/>
                </a:solidFill>
                <a:latin typeface="Carlito"/>
                <a:cs typeface="Carlito"/>
              </a:rPr>
              <a:t>appear </a:t>
            </a:r>
            <a:r>
              <a:rPr lang="en-US" sz="2400" spc="-20" dirty="0">
                <a:solidFill>
                  <a:srgbClr val="404040"/>
                </a:solidFill>
                <a:latin typeface="Carlito"/>
                <a:cs typeface="Carlito"/>
              </a:rPr>
              <a:t>starting</a:t>
            </a:r>
            <a:r>
              <a:rPr lang="en-US" sz="2400" spc="-5" dirty="0">
                <a:solidFill>
                  <a:srgbClr val="404040"/>
                </a:solidFill>
                <a:latin typeface="Carlito"/>
                <a:cs typeface="Carlito"/>
              </a:rPr>
              <a:t> </a:t>
            </a:r>
            <a:r>
              <a:rPr lang="en-US" sz="2400" dirty="0">
                <a:solidFill>
                  <a:srgbClr val="404040"/>
                </a:solidFill>
                <a:latin typeface="Carlito"/>
                <a:cs typeface="Carlito"/>
              </a:rPr>
              <a:t>2014.</a:t>
            </a:r>
            <a:endParaRPr lang="en-US" sz="2400" dirty="0">
              <a:latin typeface="Carlito"/>
              <a:cs typeface="Carlito"/>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5">
            <a:extLst>
              <a:ext uri="{FF2B5EF4-FFF2-40B4-BE49-F238E27FC236}">
                <a16:creationId xmlns:a16="http://schemas.microsoft.com/office/drawing/2014/main" id="{BF24D314-ABD5-2EF3-2E34-D74ED1EE8922}"/>
              </a:ext>
            </a:extLst>
          </p:cNvPr>
          <p:cNvSpPr/>
          <p:nvPr/>
        </p:nvSpPr>
        <p:spPr>
          <a:xfrm>
            <a:off x="5424216" y="2571020"/>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12700" marR="5080">
              <a:lnSpc>
                <a:spcPct val="917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20" dirty="0">
                <a:solidFill>
                  <a:srgbClr val="404040"/>
                </a:solidFill>
                <a:latin typeface="Carlito"/>
                <a:cs typeface="Carlito"/>
              </a:rPr>
              <a:t>four  booster </a:t>
            </a:r>
            <a:r>
              <a:rPr lang="en-US" sz="2400" spc="-25" dirty="0">
                <a:solidFill>
                  <a:srgbClr val="404040"/>
                </a:solidFill>
                <a:latin typeface="Carlito"/>
                <a:cs typeface="Carlito"/>
              </a:rPr>
              <a:t>versions </a:t>
            </a:r>
            <a:r>
              <a:rPr lang="en-US" sz="2400" spc="-5" dirty="0">
                <a:solidFill>
                  <a:srgbClr val="404040"/>
                </a:solidFill>
                <a:latin typeface="Carlito"/>
                <a:cs typeface="Carlito"/>
              </a:rPr>
              <a:t>that had  successful </a:t>
            </a:r>
            <a:r>
              <a:rPr lang="en-US" sz="2400" spc="-20" dirty="0">
                <a:solidFill>
                  <a:srgbClr val="404040"/>
                </a:solidFill>
                <a:latin typeface="Carlito"/>
                <a:cs typeface="Carlito"/>
              </a:rPr>
              <a:t>drone </a:t>
            </a:r>
            <a:r>
              <a:rPr lang="en-US" sz="2400" spc="-5" dirty="0">
                <a:solidFill>
                  <a:srgbClr val="404040"/>
                </a:solidFill>
                <a:latin typeface="Carlito"/>
                <a:cs typeface="Carlito"/>
              </a:rPr>
              <a:t>ship</a:t>
            </a:r>
            <a:r>
              <a:rPr lang="en-US" sz="2400" spc="-100" dirty="0">
                <a:solidFill>
                  <a:srgbClr val="404040"/>
                </a:solidFill>
                <a:latin typeface="Carlito"/>
                <a:cs typeface="Carlito"/>
              </a:rPr>
              <a:t> </a:t>
            </a:r>
            <a:r>
              <a:rPr lang="en-US" sz="2400" dirty="0">
                <a:solidFill>
                  <a:srgbClr val="404040"/>
                </a:solidFill>
                <a:latin typeface="Carlito"/>
                <a:cs typeface="Carlito"/>
              </a:rPr>
              <a:t>landings  and a </a:t>
            </a:r>
            <a:r>
              <a:rPr lang="en-US" sz="2400" spc="-5" dirty="0">
                <a:solidFill>
                  <a:srgbClr val="404040"/>
                </a:solidFill>
                <a:latin typeface="Carlito"/>
                <a:cs typeface="Carlito"/>
              </a:rPr>
              <a:t>payload mass between  </a:t>
            </a:r>
            <a:r>
              <a:rPr lang="en-US" sz="2400" dirty="0">
                <a:solidFill>
                  <a:srgbClr val="404040"/>
                </a:solidFill>
                <a:latin typeface="Carlito"/>
                <a:cs typeface="Carlito"/>
              </a:rPr>
              <a:t>4000 and 6000</a:t>
            </a:r>
            <a:r>
              <a:rPr lang="en-US" sz="2400" spc="-165" dirty="0">
                <a:solidFill>
                  <a:srgbClr val="404040"/>
                </a:solidFill>
                <a:latin typeface="Carlito"/>
                <a:cs typeface="Carlito"/>
              </a:rPr>
              <a:t> </a:t>
            </a:r>
            <a:r>
              <a:rPr lang="en-US" sz="2400" spc="-25" dirty="0" err="1">
                <a:solidFill>
                  <a:srgbClr val="404040"/>
                </a:solidFill>
                <a:latin typeface="Carlito"/>
                <a:cs typeface="Carlito"/>
              </a:rPr>
              <a:t>noninclusively</a:t>
            </a:r>
            <a:r>
              <a:rPr lang="en-US" sz="2400" spc="-25" dirty="0">
                <a:solidFill>
                  <a:srgbClr val="404040"/>
                </a:solidFill>
                <a:latin typeface="Carlito"/>
                <a:cs typeface="Carlito"/>
              </a:rPr>
              <a:t>.</a:t>
            </a:r>
            <a:endParaRPr lang="en-US" sz="2400" dirty="0">
              <a:latin typeface="Carlito"/>
              <a:cs typeface="Carlito"/>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5">
            <a:extLst>
              <a:ext uri="{FF2B5EF4-FFF2-40B4-BE49-F238E27FC236}">
                <a16:creationId xmlns:a16="http://schemas.microsoft.com/office/drawing/2014/main" id="{5FD74EBA-7F09-2862-4AFC-FEE8B54177DC}"/>
              </a:ext>
            </a:extLst>
          </p:cNvPr>
          <p:cNvSpPr/>
          <p:nvPr/>
        </p:nvSpPr>
        <p:spPr>
          <a:xfrm>
            <a:off x="1676401" y="2887487"/>
            <a:ext cx="6886956" cy="2638043"/>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45715" y="2011732"/>
            <a:ext cx="10046215" cy="4137859"/>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find best parameters for machine learning  models. Visualize accuracy score of all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2200" dirty="0">
                <a:solidFill>
                  <a:schemeClr val="accent3">
                    <a:lumMod val="25000"/>
                  </a:schemeClr>
                </a:solidFill>
                <a:latin typeface="Abadi" panose="020B0604020104020204" pitchFamily="34" charset="0"/>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a:normAutofit/>
          </a:bodyPr>
          <a:lstStyle/>
          <a:p>
            <a:pPr marL="12700">
              <a:lnSpc>
                <a:spcPts val="2305"/>
              </a:lnSpc>
              <a:spcBef>
                <a:spcPts val="105"/>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a </a:t>
            </a:r>
            <a:r>
              <a:rPr lang="en-US" sz="2400" spc="-15" dirty="0">
                <a:solidFill>
                  <a:srgbClr val="404040"/>
                </a:solidFill>
                <a:latin typeface="Carlito"/>
                <a:cs typeface="Carlito"/>
              </a:rPr>
              <a:t>count </a:t>
            </a:r>
            <a:r>
              <a:rPr lang="en-US" sz="2400" spc="-5" dirty="0">
                <a:solidFill>
                  <a:srgbClr val="404040"/>
                </a:solidFill>
                <a:latin typeface="Carlito"/>
                <a:cs typeface="Carlito"/>
              </a:rPr>
              <a:t>of</a:t>
            </a:r>
            <a:r>
              <a:rPr lang="en-US" sz="2400" spc="-140" dirty="0">
                <a:solidFill>
                  <a:srgbClr val="404040"/>
                </a:solidFill>
                <a:latin typeface="Carlito"/>
                <a:cs typeface="Carlito"/>
              </a:rPr>
              <a:t> </a:t>
            </a:r>
            <a:r>
              <a:rPr lang="en-US" sz="2400" dirty="0">
                <a:solidFill>
                  <a:srgbClr val="404040"/>
                </a:solidFill>
                <a:latin typeface="Carlito"/>
                <a:cs typeface="Carlito"/>
              </a:rPr>
              <a:t>each</a:t>
            </a:r>
            <a:endParaRPr lang="en-US" sz="2400" dirty="0">
              <a:latin typeface="Carlito"/>
              <a:cs typeface="Carlito"/>
            </a:endParaRPr>
          </a:p>
          <a:p>
            <a:pPr marL="12700">
              <a:lnSpc>
                <a:spcPts val="2305"/>
              </a:lnSpc>
            </a:pPr>
            <a:r>
              <a:rPr lang="en-US" sz="2400" spc="-5" dirty="0">
                <a:solidFill>
                  <a:srgbClr val="404040"/>
                </a:solidFill>
                <a:latin typeface="Carlito"/>
                <a:cs typeface="Carlito"/>
              </a:rPr>
              <a:t>mission</a:t>
            </a:r>
            <a:r>
              <a:rPr lang="en-US" sz="2400" spc="-10" dirty="0">
                <a:solidFill>
                  <a:srgbClr val="404040"/>
                </a:solidFill>
                <a:latin typeface="Carlito"/>
                <a:cs typeface="Carlito"/>
              </a:rPr>
              <a:t> </a:t>
            </a:r>
            <a:r>
              <a:rPr lang="en-US" sz="2400" spc="-15" dirty="0">
                <a:solidFill>
                  <a:srgbClr val="404040"/>
                </a:solidFill>
                <a:latin typeface="Carlito"/>
                <a:cs typeface="Carlito"/>
              </a:rPr>
              <a:t>outcome.</a:t>
            </a:r>
            <a:endParaRPr lang="en-US" sz="2400" dirty="0">
              <a:latin typeface="Carlito"/>
              <a:cs typeface="Carlito"/>
            </a:endParaRPr>
          </a:p>
          <a:p>
            <a:pPr marL="12700" marR="83820">
              <a:lnSpc>
                <a:spcPts val="2200"/>
              </a:lnSpc>
              <a:spcBef>
                <a:spcPts val="1440"/>
              </a:spcBef>
            </a:pPr>
            <a:r>
              <a:rPr lang="en-US" sz="2400" dirty="0">
                <a:solidFill>
                  <a:srgbClr val="404040"/>
                </a:solidFill>
                <a:latin typeface="Carlito"/>
                <a:cs typeface="Carlito"/>
              </a:rPr>
              <a:t>SpaceX </a:t>
            </a:r>
            <a:r>
              <a:rPr lang="en-US" sz="2400" spc="-5" dirty="0">
                <a:solidFill>
                  <a:srgbClr val="404040"/>
                </a:solidFill>
                <a:latin typeface="Carlito"/>
                <a:cs typeface="Carlito"/>
              </a:rPr>
              <a:t>appears </a:t>
            </a:r>
            <a:r>
              <a:rPr lang="en-US" sz="2400" spc="-20" dirty="0">
                <a:solidFill>
                  <a:srgbClr val="404040"/>
                </a:solidFill>
                <a:latin typeface="Carlito"/>
                <a:cs typeface="Carlito"/>
              </a:rPr>
              <a:t>to </a:t>
            </a:r>
            <a:r>
              <a:rPr lang="en-US" sz="2400" spc="-5" dirty="0">
                <a:solidFill>
                  <a:srgbClr val="404040"/>
                </a:solidFill>
                <a:latin typeface="Carlito"/>
                <a:cs typeface="Carlito"/>
              </a:rPr>
              <a:t>achieve </a:t>
            </a:r>
            <a:r>
              <a:rPr lang="en-US" sz="2400" dirty="0">
                <a:solidFill>
                  <a:srgbClr val="404040"/>
                </a:solidFill>
                <a:latin typeface="Carlito"/>
                <a:cs typeface="Carlito"/>
              </a:rPr>
              <a:t>its  </a:t>
            </a:r>
            <a:r>
              <a:rPr lang="en-US" sz="2400" spc="-5" dirty="0">
                <a:solidFill>
                  <a:srgbClr val="404040"/>
                </a:solidFill>
                <a:latin typeface="Carlito"/>
                <a:cs typeface="Carlito"/>
              </a:rPr>
              <a:t>mission </a:t>
            </a:r>
            <a:r>
              <a:rPr lang="en-US" sz="2400" spc="-20" dirty="0">
                <a:solidFill>
                  <a:srgbClr val="404040"/>
                </a:solidFill>
                <a:latin typeface="Carlito"/>
                <a:cs typeface="Carlito"/>
              </a:rPr>
              <a:t>outcome </a:t>
            </a:r>
            <a:r>
              <a:rPr lang="en-US" sz="2400" spc="-5" dirty="0">
                <a:solidFill>
                  <a:srgbClr val="404040"/>
                </a:solidFill>
                <a:latin typeface="Carlito"/>
                <a:cs typeface="Carlito"/>
              </a:rPr>
              <a:t>nearly </a:t>
            </a:r>
            <a:r>
              <a:rPr lang="en-US" sz="2400" dirty="0">
                <a:solidFill>
                  <a:srgbClr val="404040"/>
                </a:solidFill>
                <a:latin typeface="Carlito"/>
                <a:cs typeface="Carlito"/>
              </a:rPr>
              <a:t>99% </a:t>
            </a:r>
            <a:r>
              <a:rPr lang="en-US" sz="2400" spc="-5" dirty="0">
                <a:solidFill>
                  <a:srgbClr val="404040"/>
                </a:solidFill>
                <a:latin typeface="Carlito"/>
                <a:cs typeface="Carlito"/>
              </a:rPr>
              <a:t>of</a:t>
            </a:r>
            <a:r>
              <a:rPr lang="en-US" sz="2400" spc="-100" dirty="0">
                <a:solidFill>
                  <a:srgbClr val="404040"/>
                </a:solidFill>
                <a:latin typeface="Carlito"/>
                <a:cs typeface="Carlito"/>
              </a:rPr>
              <a:t> </a:t>
            </a:r>
            <a:r>
              <a:rPr lang="en-US" sz="2400" dirty="0">
                <a:solidFill>
                  <a:srgbClr val="404040"/>
                </a:solidFill>
                <a:latin typeface="Carlito"/>
                <a:cs typeface="Carlito"/>
              </a:rPr>
              <a:t>the  </a:t>
            </a:r>
            <a:r>
              <a:rPr lang="en-US" sz="2400" spc="-5" dirty="0">
                <a:solidFill>
                  <a:srgbClr val="404040"/>
                </a:solidFill>
                <a:latin typeface="Carlito"/>
                <a:cs typeface="Carlito"/>
              </a:rPr>
              <a:t>time.</a:t>
            </a:r>
            <a:endParaRPr lang="en-US" sz="2400" dirty="0">
              <a:latin typeface="Carlito"/>
              <a:cs typeface="Carlito"/>
            </a:endParaRPr>
          </a:p>
          <a:p>
            <a:pPr marL="12700">
              <a:lnSpc>
                <a:spcPts val="2305"/>
              </a:lnSpc>
              <a:spcBef>
                <a:spcPts val="1150"/>
              </a:spcBef>
            </a:pPr>
            <a:r>
              <a:rPr lang="en-US" sz="2400" spc="-5" dirty="0">
                <a:solidFill>
                  <a:srgbClr val="404040"/>
                </a:solidFill>
                <a:latin typeface="Carlito"/>
                <a:cs typeface="Carlito"/>
              </a:rPr>
              <a:t>This </a:t>
            </a:r>
            <a:r>
              <a:rPr lang="en-US" sz="2400" dirty="0">
                <a:solidFill>
                  <a:srgbClr val="404040"/>
                </a:solidFill>
                <a:latin typeface="Carlito"/>
                <a:cs typeface="Carlito"/>
              </a:rPr>
              <a:t>means </a:t>
            </a:r>
            <a:r>
              <a:rPr lang="en-US" sz="2400" spc="-5" dirty="0">
                <a:solidFill>
                  <a:srgbClr val="404040"/>
                </a:solidFill>
                <a:latin typeface="Carlito"/>
                <a:cs typeface="Carlito"/>
              </a:rPr>
              <a:t>that </a:t>
            </a:r>
            <a:r>
              <a:rPr lang="en-US" sz="2400" spc="-20" dirty="0">
                <a:solidFill>
                  <a:srgbClr val="404040"/>
                </a:solidFill>
                <a:latin typeface="Carlito"/>
                <a:cs typeface="Carlito"/>
              </a:rPr>
              <a:t>most </a:t>
            </a:r>
            <a:r>
              <a:rPr lang="en-US" sz="2400" dirty="0">
                <a:solidFill>
                  <a:srgbClr val="404040"/>
                </a:solidFill>
                <a:latin typeface="Carlito"/>
                <a:cs typeface="Carlito"/>
              </a:rPr>
              <a:t>of the</a:t>
            </a:r>
            <a:r>
              <a:rPr lang="en-US" sz="2400" spc="-85" dirty="0">
                <a:solidFill>
                  <a:srgbClr val="404040"/>
                </a:solidFill>
                <a:latin typeface="Carlito"/>
                <a:cs typeface="Carlito"/>
              </a:rPr>
              <a:t> </a:t>
            </a:r>
            <a:r>
              <a:rPr lang="en-US" sz="2400" spc="-5" dirty="0">
                <a:solidFill>
                  <a:srgbClr val="404040"/>
                </a:solidFill>
                <a:latin typeface="Carlito"/>
                <a:cs typeface="Carlito"/>
              </a:rPr>
              <a:t>landing</a:t>
            </a:r>
            <a:endParaRPr lang="en-US" sz="2400" dirty="0">
              <a:latin typeface="Carlito"/>
              <a:cs typeface="Carlito"/>
            </a:endParaRPr>
          </a:p>
          <a:p>
            <a:pPr marL="12700">
              <a:lnSpc>
                <a:spcPts val="2305"/>
              </a:lnSpc>
            </a:pPr>
            <a:r>
              <a:rPr lang="en-US" sz="2400" spc="-20" dirty="0">
                <a:solidFill>
                  <a:srgbClr val="404040"/>
                </a:solidFill>
                <a:latin typeface="Carlito"/>
                <a:cs typeface="Carlito"/>
              </a:rPr>
              <a:t>failures are</a:t>
            </a:r>
            <a:r>
              <a:rPr lang="en-US" sz="2400" spc="40" dirty="0">
                <a:solidFill>
                  <a:srgbClr val="404040"/>
                </a:solidFill>
                <a:latin typeface="Carlito"/>
                <a:cs typeface="Carlito"/>
              </a:rPr>
              <a:t> </a:t>
            </a:r>
            <a:r>
              <a:rPr lang="en-US" sz="2400" spc="-5" dirty="0">
                <a:solidFill>
                  <a:srgbClr val="404040"/>
                </a:solidFill>
                <a:latin typeface="Carlito"/>
                <a:cs typeface="Carlito"/>
              </a:rPr>
              <a:t>intended.</a:t>
            </a:r>
            <a:endParaRPr lang="en-US" sz="2400" dirty="0">
              <a:latin typeface="Carlito"/>
              <a:cs typeface="Carlito"/>
            </a:endParaRPr>
          </a:p>
          <a:p>
            <a:pPr marL="12700" marR="337185">
              <a:lnSpc>
                <a:spcPts val="2200"/>
              </a:lnSpc>
              <a:spcBef>
                <a:spcPts val="1440"/>
              </a:spcBef>
            </a:pPr>
            <a:r>
              <a:rPr lang="en-US" sz="2400" spc="-40" dirty="0">
                <a:solidFill>
                  <a:srgbClr val="404040"/>
                </a:solidFill>
                <a:latin typeface="Carlito"/>
                <a:cs typeface="Carlito"/>
              </a:rPr>
              <a:t>Interestingly, </a:t>
            </a:r>
            <a:r>
              <a:rPr lang="en-US" sz="2400" spc="-5" dirty="0">
                <a:solidFill>
                  <a:srgbClr val="404040"/>
                </a:solidFill>
                <a:latin typeface="Carlito"/>
                <a:cs typeface="Carlito"/>
              </a:rPr>
              <a:t>one </a:t>
            </a:r>
            <a:r>
              <a:rPr lang="en-US" sz="2400" dirty="0">
                <a:solidFill>
                  <a:srgbClr val="404040"/>
                </a:solidFill>
                <a:latin typeface="Carlito"/>
                <a:cs typeface="Carlito"/>
              </a:rPr>
              <a:t>launch </a:t>
            </a:r>
            <a:r>
              <a:rPr lang="en-US" sz="2400" spc="-5" dirty="0">
                <a:solidFill>
                  <a:srgbClr val="404040"/>
                </a:solidFill>
                <a:latin typeface="Carlito"/>
                <a:cs typeface="Carlito"/>
              </a:rPr>
              <a:t>has </a:t>
            </a:r>
            <a:r>
              <a:rPr lang="en-US" sz="2400" dirty="0">
                <a:solidFill>
                  <a:srgbClr val="404040"/>
                </a:solidFill>
                <a:latin typeface="Carlito"/>
                <a:cs typeface="Carlito"/>
              </a:rPr>
              <a:t>an  unclear </a:t>
            </a:r>
            <a:r>
              <a:rPr lang="en-US" sz="2400" spc="-10" dirty="0">
                <a:solidFill>
                  <a:srgbClr val="404040"/>
                </a:solidFill>
                <a:latin typeface="Carlito"/>
                <a:cs typeface="Carlito"/>
              </a:rPr>
              <a:t>payload </a:t>
            </a:r>
            <a:r>
              <a:rPr lang="en-US" sz="2400" spc="-25" dirty="0">
                <a:solidFill>
                  <a:srgbClr val="404040"/>
                </a:solidFill>
                <a:latin typeface="Carlito"/>
                <a:cs typeface="Carlito"/>
              </a:rPr>
              <a:t>status </a:t>
            </a:r>
            <a:r>
              <a:rPr lang="en-US" sz="2400" dirty="0">
                <a:solidFill>
                  <a:srgbClr val="404040"/>
                </a:solidFill>
                <a:latin typeface="Carlito"/>
                <a:cs typeface="Carlito"/>
              </a:rPr>
              <a:t>and  </a:t>
            </a:r>
            <a:r>
              <a:rPr lang="en-US" sz="2400" spc="-20" dirty="0">
                <a:solidFill>
                  <a:srgbClr val="404040"/>
                </a:solidFill>
                <a:latin typeface="Carlito"/>
                <a:cs typeface="Carlito"/>
              </a:rPr>
              <a:t>unfortunately </a:t>
            </a:r>
            <a:r>
              <a:rPr lang="en-US" sz="2400" spc="-5" dirty="0">
                <a:solidFill>
                  <a:srgbClr val="404040"/>
                </a:solidFill>
                <a:latin typeface="Carlito"/>
                <a:cs typeface="Carlito"/>
              </a:rPr>
              <a:t>one </a:t>
            </a:r>
            <a:r>
              <a:rPr lang="en-US" sz="2400" spc="-20" dirty="0">
                <a:solidFill>
                  <a:srgbClr val="404040"/>
                </a:solidFill>
                <a:latin typeface="Carlito"/>
                <a:cs typeface="Carlito"/>
              </a:rPr>
              <a:t>failed </a:t>
            </a:r>
            <a:r>
              <a:rPr lang="en-US" sz="2400" spc="-5" dirty="0">
                <a:solidFill>
                  <a:srgbClr val="404040"/>
                </a:solidFill>
                <a:latin typeface="Carlito"/>
                <a:cs typeface="Carlito"/>
              </a:rPr>
              <a:t>in</a:t>
            </a:r>
            <a:r>
              <a:rPr lang="en-US" sz="2400" spc="-40" dirty="0">
                <a:solidFill>
                  <a:srgbClr val="404040"/>
                </a:solidFill>
                <a:latin typeface="Carlito"/>
                <a:cs typeface="Carlito"/>
              </a:rPr>
              <a:t> </a:t>
            </a:r>
            <a:r>
              <a:rPr lang="en-US" sz="2400" spc="-15" dirty="0">
                <a:solidFill>
                  <a:srgbClr val="404040"/>
                </a:solidFill>
                <a:latin typeface="Carlito"/>
                <a:cs typeface="Carlito"/>
              </a:rPr>
              <a:t>flight.</a:t>
            </a:r>
            <a:endParaRPr lang="en-US" sz="2400" dirty="0">
              <a:latin typeface="Carlito"/>
              <a:cs typeface="Carlito"/>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7" name="object 5">
            <a:extLst>
              <a:ext uri="{FF2B5EF4-FFF2-40B4-BE49-F238E27FC236}">
                <a16:creationId xmlns:a16="http://schemas.microsoft.com/office/drawing/2014/main" id="{48D033C6-5892-E89E-267F-9A539CF41B99}"/>
              </a:ext>
            </a:extLst>
          </p:cNvPr>
          <p:cNvSpPr/>
          <p:nvPr/>
        </p:nvSpPr>
        <p:spPr>
          <a:xfrm>
            <a:off x="6283062" y="2026920"/>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77164" cy="4351338"/>
          </a:xfrm>
          <a:prstGeom prst="rect">
            <a:avLst/>
          </a:prstGeom>
        </p:spPr>
        <p:txBody>
          <a:bodyPr>
            <a:normAutofit/>
          </a:bodyPr>
          <a:lstStyle/>
          <a:p>
            <a:pPr marL="12700" marR="5080">
              <a:lnSpc>
                <a:spcPct val="90100"/>
              </a:lnSpc>
              <a:spcBef>
                <a:spcPts val="34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spc="-5" dirty="0">
                <a:solidFill>
                  <a:srgbClr val="404040"/>
                </a:solidFill>
                <a:latin typeface="Carlito"/>
                <a:cs typeface="Carlito"/>
              </a:rPr>
              <a:t>that  carried </a:t>
            </a:r>
            <a:r>
              <a:rPr lang="en-US" sz="2400" dirty="0">
                <a:solidFill>
                  <a:srgbClr val="404040"/>
                </a:solidFill>
                <a:latin typeface="Carlito"/>
                <a:cs typeface="Carlito"/>
              </a:rPr>
              <a:t>the </a:t>
            </a:r>
            <a:r>
              <a:rPr lang="en-US" sz="2400" spc="-5" dirty="0">
                <a:solidFill>
                  <a:srgbClr val="404040"/>
                </a:solidFill>
                <a:latin typeface="Carlito"/>
                <a:cs typeface="Carlito"/>
              </a:rPr>
              <a:t>highest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of </a:t>
            </a:r>
            <a:r>
              <a:rPr lang="en-US" sz="2400" dirty="0">
                <a:solidFill>
                  <a:srgbClr val="404040"/>
                </a:solidFill>
                <a:latin typeface="Carlito"/>
                <a:cs typeface="Carlito"/>
              </a:rPr>
              <a:t>15600  kg.</a:t>
            </a:r>
            <a:endParaRPr lang="en-US" sz="2400" dirty="0">
              <a:latin typeface="Carlito"/>
              <a:cs typeface="Carlito"/>
            </a:endParaRPr>
          </a:p>
          <a:p>
            <a:pPr marL="12700" marR="71120">
              <a:lnSpc>
                <a:spcPts val="2200"/>
              </a:lnSpc>
              <a:spcBef>
                <a:spcPts val="1440"/>
              </a:spcBef>
            </a:pPr>
            <a:r>
              <a:rPr lang="en-US" sz="2400" spc="-5" dirty="0">
                <a:solidFill>
                  <a:srgbClr val="404040"/>
                </a:solidFill>
                <a:latin typeface="Carlito"/>
                <a:cs typeface="Carlito"/>
              </a:rPr>
              <a:t>These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spc="-20" dirty="0">
                <a:solidFill>
                  <a:srgbClr val="404040"/>
                </a:solidFill>
                <a:latin typeface="Carlito"/>
                <a:cs typeface="Carlito"/>
              </a:rPr>
              <a:t>are </a:t>
            </a:r>
            <a:r>
              <a:rPr lang="en-US" sz="2400" spc="-15" dirty="0">
                <a:solidFill>
                  <a:srgbClr val="404040"/>
                </a:solidFill>
                <a:latin typeface="Carlito"/>
                <a:cs typeface="Carlito"/>
              </a:rPr>
              <a:t>very </a:t>
            </a:r>
            <a:r>
              <a:rPr lang="en-US" sz="2400" spc="-5" dirty="0">
                <a:solidFill>
                  <a:srgbClr val="404040"/>
                </a:solidFill>
                <a:latin typeface="Carlito"/>
                <a:cs typeface="Carlito"/>
              </a:rPr>
              <a:t>similar </a:t>
            </a:r>
            <a:r>
              <a:rPr lang="en-US" sz="2400" dirty="0">
                <a:solidFill>
                  <a:srgbClr val="404040"/>
                </a:solidFill>
                <a:latin typeface="Carlito"/>
                <a:cs typeface="Carlito"/>
              </a:rPr>
              <a:t>and  all </a:t>
            </a:r>
            <a:r>
              <a:rPr lang="en-US" sz="2400" spc="-20" dirty="0">
                <a:solidFill>
                  <a:srgbClr val="404040"/>
                </a:solidFill>
                <a:latin typeface="Carlito"/>
                <a:cs typeface="Carlito"/>
              </a:rPr>
              <a:t>are </a:t>
            </a:r>
            <a:r>
              <a:rPr lang="en-US" sz="2400" spc="-5" dirty="0">
                <a:solidFill>
                  <a:srgbClr val="404040"/>
                </a:solidFill>
                <a:latin typeface="Carlito"/>
                <a:cs typeface="Carlito"/>
              </a:rPr>
              <a:t>of </a:t>
            </a:r>
            <a:r>
              <a:rPr lang="en-US" sz="2400" dirty="0">
                <a:solidFill>
                  <a:srgbClr val="404040"/>
                </a:solidFill>
                <a:latin typeface="Carlito"/>
                <a:cs typeface="Carlito"/>
              </a:rPr>
              <a:t>the F9 B5 </a:t>
            </a:r>
            <a:r>
              <a:rPr lang="en-US" sz="2400" spc="-5" dirty="0">
                <a:solidFill>
                  <a:srgbClr val="404040"/>
                </a:solidFill>
                <a:latin typeface="Carlito"/>
                <a:cs typeface="Carlito"/>
              </a:rPr>
              <a:t>B10xx.x</a:t>
            </a:r>
            <a:r>
              <a:rPr lang="en-US" sz="2400" spc="-140" dirty="0">
                <a:solidFill>
                  <a:srgbClr val="404040"/>
                </a:solidFill>
                <a:latin typeface="Carlito"/>
                <a:cs typeface="Carlito"/>
              </a:rPr>
              <a:t> </a:t>
            </a:r>
            <a:r>
              <a:rPr lang="en-US" sz="2400" spc="-45" dirty="0">
                <a:solidFill>
                  <a:srgbClr val="404040"/>
                </a:solidFill>
                <a:latin typeface="Carlito"/>
                <a:cs typeface="Carlito"/>
              </a:rPr>
              <a:t>variety.</a:t>
            </a:r>
            <a:endParaRPr lang="en-US" sz="2400" dirty="0">
              <a:latin typeface="Carlito"/>
              <a:cs typeface="Carlito"/>
            </a:endParaRPr>
          </a:p>
          <a:p>
            <a:pPr marL="12700" marR="27305">
              <a:lnSpc>
                <a:spcPts val="2210"/>
              </a:lnSpc>
              <a:spcBef>
                <a:spcPts val="1395"/>
              </a:spcBef>
            </a:pPr>
            <a:r>
              <a:rPr lang="en-US" sz="2400" spc="-5" dirty="0">
                <a:solidFill>
                  <a:srgbClr val="404040"/>
                </a:solidFill>
                <a:latin typeface="Carlito"/>
                <a:cs typeface="Carlito"/>
              </a:rPr>
              <a:t>This </a:t>
            </a:r>
            <a:r>
              <a:rPr lang="en-US" sz="2400" spc="-25" dirty="0">
                <a:solidFill>
                  <a:srgbClr val="404040"/>
                </a:solidFill>
                <a:latin typeface="Carlito"/>
                <a:cs typeface="Carlito"/>
              </a:rPr>
              <a:t>likely </a:t>
            </a:r>
            <a:r>
              <a:rPr lang="en-US" sz="2400" spc="-20" dirty="0">
                <a:solidFill>
                  <a:srgbClr val="404040"/>
                </a:solidFill>
                <a:latin typeface="Carlito"/>
                <a:cs typeface="Carlito"/>
              </a:rPr>
              <a:t>indicates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a:t>
            </a:r>
            <a:r>
              <a:rPr lang="en-US" sz="2400" spc="-25" dirty="0">
                <a:solidFill>
                  <a:srgbClr val="404040"/>
                </a:solidFill>
                <a:latin typeface="Carlito"/>
                <a:cs typeface="Carlito"/>
              </a:rPr>
              <a:t>correlates  </a:t>
            </a:r>
            <a:r>
              <a:rPr lang="en-US" sz="2400" spc="-5" dirty="0">
                <a:solidFill>
                  <a:srgbClr val="404040"/>
                </a:solidFill>
                <a:latin typeface="Carlito"/>
                <a:cs typeface="Carlito"/>
              </a:rPr>
              <a:t>with </a:t>
            </a:r>
            <a:r>
              <a:rPr lang="en-US" sz="2400" dirty="0">
                <a:solidFill>
                  <a:srgbClr val="404040"/>
                </a:solidFill>
                <a:latin typeface="Carlito"/>
                <a:cs typeface="Carlito"/>
              </a:rPr>
              <a:t>the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spc="-5" dirty="0">
                <a:solidFill>
                  <a:srgbClr val="404040"/>
                </a:solidFill>
                <a:latin typeface="Carlito"/>
                <a:cs typeface="Carlito"/>
              </a:rPr>
              <a:t>that is</a:t>
            </a:r>
            <a:r>
              <a:rPr lang="en-US" sz="2400" spc="15" dirty="0">
                <a:solidFill>
                  <a:srgbClr val="404040"/>
                </a:solidFill>
                <a:latin typeface="Carlito"/>
                <a:cs typeface="Carlito"/>
              </a:rPr>
              <a:t> </a:t>
            </a:r>
            <a:r>
              <a:rPr lang="en-US" sz="2400" spc="-5" dirty="0">
                <a:solidFill>
                  <a:srgbClr val="404040"/>
                </a:solidFill>
                <a:latin typeface="Carlito"/>
                <a:cs typeface="Carlito"/>
              </a:rPr>
              <a:t>used.</a:t>
            </a:r>
            <a:endParaRPr lang="en-US" sz="2400" dirty="0">
              <a:latin typeface="Carlito"/>
              <a:cs typeface="Carlito"/>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object 2">
            <a:extLst>
              <a:ext uri="{FF2B5EF4-FFF2-40B4-BE49-F238E27FC236}">
                <a16:creationId xmlns:a16="http://schemas.microsoft.com/office/drawing/2014/main" id="{36DC2F68-6D58-E9F7-17CE-DAB2BE5E0A01}"/>
              </a:ext>
            </a:extLst>
          </p:cNvPr>
          <p:cNvSpPr/>
          <p:nvPr/>
        </p:nvSpPr>
        <p:spPr>
          <a:xfrm>
            <a:off x="5269523" y="1433406"/>
            <a:ext cx="5811011" cy="488594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12700" marR="5080">
              <a:lnSpc>
                <a:spcPct val="90000"/>
              </a:lnSpc>
              <a:spcBef>
                <a:spcPts val="34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5" dirty="0">
                <a:solidFill>
                  <a:srgbClr val="404040"/>
                </a:solidFill>
                <a:latin typeface="Carlito"/>
                <a:cs typeface="Carlito"/>
              </a:rPr>
              <a:t>Month,</a:t>
            </a:r>
            <a:r>
              <a:rPr lang="en-US" sz="2400" spc="-145" dirty="0">
                <a:solidFill>
                  <a:srgbClr val="404040"/>
                </a:solidFill>
                <a:latin typeface="Carlito"/>
                <a:cs typeface="Carlito"/>
              </a:rPr>
              <a:t> </a:t>
            </a:r>
            <a:r>
              <a:rPr lang="en-US" sz="2400" spc="-5" dirty="0">
                <a:solidFill>
                  <a:srgbClr val="404040"/>
                </a:solidFill>
                <a:latin typeface="Carlito"/>
                <a:cs typeface="Carlito"/>
              </a:rPr>
              <a:t>Landing  </a:t>
            </a:r>
            <a:r>
              <a:rPr lang="en-US" sz="2400" spc="-10" dirty="0">
                <a:solidFill>
                  <a:srgbClr val="404040"/>
                </a:solidFill>
                <a:latin typeface="Carlito"/>
                <a:cs typeface="Carlito"/>
              </a:rPr>
              <a:t>Outcome, Booster </a:t>
            </a:r>
            <a:r>
              <a:rPr lang="en-US" sz="2400" spc="-40" dirty="0">
                <a:solidFill>
                  <a:srgbClr val="404040"/>
                </a:solidFill>
                <a:latin typeface="Carlito"/>
                <a:cs typeface="Carlito"/>
              </a:rPr>
              <a:t>Version,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5" dirty="0">
                <a:solidFill>
                  <a:srgbClr val="404040"/>
                </a:solidFill>
                <a:latin typeface="Carlito"/>
                <a:cs typeface="Carlito"/>
              </a:rPr>
              <a:t>(kg), </a:t>
            </a:r>
            <a:r>
              <a:rPr lang="en-US" sz="2400" dirty="0">
                <a:solidFill>
                  <a:srgbClr val="404040"/>
                </a:solidFill>
                <a:latin typeface="Carlito"/>
                <a:cs typeface="Carlito"/>
              </a:rPr>
              <a:t>and </a:t>
            </a:r>
            <a:r>
              <a:rPr lang="en-US" sz="2400" spc="-5" dirty="0">
                <a:solidFill>
                  <a:srgbClr val="404040"/>
                </a:solidFill>
                <a:latin typeface="Carlito"/>
                <a:cs typeface="Carlito"/>
              </a:rPr>
              <a:t>Launch </a:t>
            </a:r>
            <a:r>
              <a:rPr lang="en-US" sz="2400" spc="-20" dirty="0">
                <a:solidFill>
                  <a:srgbClr val="404040"/>
                </a:solidFill>
                <a:latin typeface="Carlito"/>
                <a:cs typeface="Carlito"/>
              </a:rPr>
              <a:t>site </a:t>
            </a:r>
            <a:r>
              <a:rPr lang="en-US" sz="2400" spc="-5" dirty="0">
                <a:solidFill>
                  <a:srgbClr val="404040"/>
                </a:solidFill>
                <a:latin typeface="Carlito"/>
                <a:cs typeface="Carlito"/>
              </a:rPr>
              <a:t>of </a:t>
            </a:r>
            <a:r>
              <a:rPr lang="en-US" sz="2400" dirty="0">
                <a:solidFill>
                  <a:srgbClr val="404040"/>
                </a:solidFill>
                <a:latin typeface="Carlito"/>
                <a:cs typeface="Carlito"/>
              </a:rPr>
              <a:t>2015  launches </a:t>
            </a:r>
            <a:r>
              <a:rPr lang="en-US" sz="2400" spc="-10" dirty="0">
                <a:solidFill>
                  <a:srgbClr val="404040"/>
                </a:solidFill>
                <a:latin typeface="Carlito"/>
                <a:cs typeface="Carlito"/>
              </a:rPr>
              <a:t>where </a:t>
            </a:r>
            <a:r>
              <a:rPr lang="en-US" sz="2400" spc="-25" dirty="0">
                <a:solidFill>
                  <a:srgbClr val="404040"/>
                </a:solidFill>
                <a:latin typeface="Carlito"/>
                <a:cs typeface="Carlito"/>
              </a:rPr>
              <a:t>stage </a:t>
            </a:r>
            <a:r>
              <a:rPr lang="en-US" sz="2400" dirty="0">
                <a:solidFill>
                  <a:srgbClr val="404040"/>
                </a:solidFill>
                <a:latin typeface="Carlito"/>
                <a:cs typeface="Carlito"/>
              </a:rPr>
              <a:t>1 </a:t>
            </a:r>
            <a:r>
              <a:rPr lang="en-US" sz="2400" spc="-20" dirty="0">
                <a:solidFill>
                  <a:srgbClr val="404040"/>
                </a:solidFill>
                <a:latin typeface="Carlito"/>
                <a:cs typeface="Carlito"/>
              </a:rPr>
              <a:t>failed </a:t>
            </a:r>
            <a:r>
              <a:rPr lang="en-US" sz="2400" spc="-15" dirty="0">
                <a:solidFill>
                  <a:srgbClr val="404040"/>
                </a:solidFill>
                <a:latin typeface="Carlito"/>
                <a:cs typeface="Carlito"/>
              </a:rPr>
              <a:t>to </a:t>
            </a:r>
            <a:r>
              <a:rPr lang="en-US" sz="2400" spc="-5" dirty="0">
                <a:solidFill>
                  <a:srgbClr val="404040"/>
                </a:solidFill>
                <a:latin typeface="Carlito"/>
                <a:cs typeface="Carlito"/>
              </a:rPr>
              <a:t>land  on </a:t>
            </a:r>
            <a:r>
              <a:rPr lang="en-US" sz="2400" dirty="0">
                <a:solidFill>
                  <a:srgbClr val="404040"/>
                </a:solidFill>
                <a:latin typeface="Carlito"/>
                <a:cs typeface="Carlito"/>
              </a:rPr>
              <a:t>a </a:t>
            </a:r>
            <a:r>
              <a:rPr lang="en-US" sz="2400" spc="-20" dirty="0">
                <a:solidFill>
                  <a:srgbClr val="404040"/>
                </a:solidFill>
                <a:latin typeface="Carlito"/>
                <a:cs typeface="Carlito"/>
              </a:rPr>
              <a:t>drone</a:t>
            </a:r>
            <a:r>
              <a:rPr lang="en-US" sz="2400" spc="-80" dirty="0">
                <a:solidFill>
                  <a:srgbClr val="404040"/>
                </a:solidFill>
                <a:latin typeface="Carlito"/>
                <a:cs typeface="Carlito"/>
              </a:rPr>
              <a:t> </a:t>
            </a:r>
            <a:r>
              <a:rPr lang="en-US" sz="2400" spc="-5" dirty="0">
                <a:solidFill>
                  <a:srgbClr val="404040"/>
                </a:solidFill>
                <a:latin typeface="Carlito"/>
                <a:cs typeface="Carlito"/>
              </a:rPr>
              <a:t>ship.</a:t>
            </a:r>
            <a:endParaRPr lang="en-US" sz="2400" dirty="0">
              <a:latin typeface="Carlito"/>
              <a:cs typeface="Carlito"/>
            </a:endParaRPr>
          </a:p>
          <a:p>
            <a:pPr marL="12700">
              <a:lnSpc>
                <a:spcPct val="100000"/>
              </a:lnSpc>
              <a:spcBef>
                <a:spcPts val="1200"/>
              </a:spcBef>
            </a:pPr>
            <a:r>
              <a:rPr lang="en-US" sz="2400" spc="-20" dirty="0">
                <a:solidFill>
                  <a:srgbClr val="404040"/>
                </a:solidFill>
                <a:latin typeface="Carlito"/>
                <a:cs typeface="Carlito"/>
              </a:rPr>
              <a:t>There were two </a:t>
            </a:r>
            <a:r>
              <a:rPr lang="en-US" sz="2400" spc="-5" dirty="0">
                <a:solidFill>
                  <a:srgbClr val="404040"/>
                </a:solidFill>
                <a:latin typeface="Carlito"/>
                <a:cs typeface="Carlito"/>
              </a:rPr>
              <a:t>such</a:t>
            </a:r>
            <a:r>
              <a:rPr lang="en-US" sz="2400" spc="-50" dirty="0">
                <a:solidFill>
                  <a:srgbClr val="404040"/>
                </a:solidFill>
                <a:latin typeface="Carlito"/>
                <a:cs typeface="Carlito"/>
              </a:rPr>
              <a:t> </a:t>
            </a:r>
            <a:r>
              <a:rPr lang="en-US" sz="2400" spc="-5" dirty="0">
                <a:solidFill>
                  <a:srgbClr val="404040"/>
                </a:solidFill>
                <a:latin typeface="Carlito"/>
                <a:cs typeface="Carlito"/>
              </a:rPr>
              <a:t>occurrences.</a:t>
            </a:r>
            <a:endParaRPr lang="en-US" sz="2400" dirty="0">
              <a:latin typeface="Carlito"/>
              <a:cs typeface="Carlito"/>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object 5">
            <a:extLst>
              <a:ext uri="{FF2B5EF4-FFF2-40B4-BE49-F238E27FC236}">
                <a16:creationId xmlns:a16="http://schemas.microsoft.com/office/drawing/2014/main" id="{673F1CAF-2CAB-A142-56D5-A22B3EC0730D}"/>
              </a:ext>
            </a:extLst>
          </p:cNvPr>
          <p:cNvSpPr/>
          <p:nvPr/>
        </p:nvSpPr>
        <p:spPr>
          <a:xfrm>
            <a:off x="1512260" y="3698113"/>
            <a:ext cx="7306056" cy="2077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12700" marR="5080">
              <a:lnSpc>
                <a:spcPct val="918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a </a:t>
            </a:r>
            <a:r>
              <a:rPr lang="en-US" sz="2400" spc="-20" dirty="0">
                <a:solidFill>
                  <a:srgbClr val="404040"/>
                </a:solidFill>
                <a:latin typeface="Carlito"/>
                <a:cs typeface="Carlito"/>
              </a:rPr>
              <a:t>list </a:t>
            </a:r>
            <a:r>
              <a:rPr lang="en-US" sz="2400" spc="-5" dirty="0">
                <a:solidFill>
                  <a:srgbClr val="404040"/>
                </a:solidFill>
                <a:latin typeface="Carlito"/>
                <a:cs typeface="Carlito"/>
              </a:rPr>
              <a:t>of successful</a:t>
            </a:r>
            <a:r>
              <a:rPr lang="en-US" sz="2400" spc="-125" dirty="0">
                <a:solidFill>
                  <a:srgbClr val="404040"/>
                </a:solidFill>
                <a:latin typeface="Carlito"/>
                <a:cs typeface="Carlito"/>
              </a:rPr>
              <a:t> </a:t>
            </a:r>
            <a:r>
              <a:rPr lang="en-US" sz="2400" dirty="0">
                <a:solidFill>
                  <a:srgbClr val="404040"/>
                </a:solidFill>
                <a:latin typeface="Carlito"/>
                <a:cs typeface="Carlito"/>
              </a:rPr>
              <a:t>landings  and </a:t>
            </a:r>
            <a:r>
              <a:rPr lang="en-US" sz="2400" spc="-5" dirty="0">
                <a:solidFill>
                  <a:srgbClr val="404040"/>
                </a:solidFill>
                <a:latin typeface="Carlito"/>
                <a:cs typeface="Carlito"/>
              </a:rPr>
              <a:t>between </a:t>
            </a:r>
            <a:r>
              <a:rPr lang="en-US" sz="2400" dirty="0">
                <a:solidFill>
                  <a:srgbClr val="404040"/>
                </a:solidFill>
                <a:latin typeface="Carlito"/>
                <a:cs typeface="Carlito"/>
              </a:rPr>
              <a:t>2010-06-04 and 2017-03-20  </a:t>
            </a:r>
            <a:r>
              <a:rPr lang="en-US" sz="2400" spc="-25" dirty="0">
                <a:solidFill>
                  <a:srgbClr val="404040"/>
                </a:solidFill>
                <a:latin typeface="Carlito"/>
                <a:cs typeface="Carlito"/>
              </a:rPr>
              <a:t>inclusively.</a:t>
            </a:r>
            <a:endParaRPr lang="en-US" sz="2400" dirty="0">
              <a:latin typeface="Carlito"/>
              <a:cs typeface="Carlito"/>
            </a:endParaRPr>
          </a:p>
          <a:p>
            <a:pPr marL="12700" marR="464184">
              <a:lnSpc>
                <a:spcPct val="91800"/>
              </a:lnSpc>
              <a:spcBef>
                <a:spcPts val="1395"/>
              </a:spcBef>
            </a:pPr>
            <a:r>
              <a:rPr lang="en-US" sz="2400" spc="-20" dirty="0">
                <a:solidFill>
                  <a:srgbClr val="404040"/>
                </a:solidFill>
                <a:latin typeface="Carlito"/>
                <a:cs typeface="Carlito"/>
              </a:rPr>
              <a:t>There </a:t>
            </a:r>
            <a:r>
              <a:rPr lang="en-US" sz="2400" spc="-15" dirty="0">
                <a:solidFill>
                  <a:srgbClr val="404040"/>
                </a:solidFill>
                <a:latin typeface="Carlito"/>
                <a:cs typeface="Carlito"/>
              </a:rPr>
              <a:t>are two </a:t>
            </a:r>
            <a:r>
              <a:rPr lang="en-US" sz="2400" dirty="0">
                <a:solidFill>
                  <a:srgbClr val="404040"/>
                </a:solidFill>
                <a:latin typeface="Carlito"/>
                <a:cs typeface="Carlito"/>
              </a:rPr>
              <a:t>types </a:t>
            </a:r>
            <a:r>
              <a:rPr lang="en-US" sz="2400" spc="-5" dirty="0">
                <a:solidFill>
                  <a:srgbClr val="404040"/>
                </a:solidFill>
                <a:latin typeface="Carlito"/>
                <a:cs typeface="Carlito"/>
              </a:rPr>
              <a:t>of successful</a:t>
            </a:r>
            <a:r>
              <a:rPr lang="en-US" sz="2400" spc="-95" dirty="0">
                <a:solidFill>
                  <a:srgbClr val="404040"/>
                </a:solidFill>
                <a:latin typeface="Carlito"/>
                <a:cs typeface="Carlito"/>
              </a:rPr>
              <a:t> </a:t>
            </a:r>
            <a:r>
              <a:rPr lang="en-US" sz="2400" dirty="0">
                <a:solidFill>
                  <a:srgbClr val="404040"/>
                </a:solidFill>
                <a:latin typeface="Carlito"/>
                <a:cs typeface="Carlito"/>
              </a:rPr>
              <a:t>landing  </a:t>
            </a:r>
            <a:r>
              <a:rPr lang="en-US" sz="2400" spc="-20" dirty="0">
                <a:solidFill>
                  <a:srgbClr val="404040"/>
                </a:solidFill>
                <a:latin typeface="Carlito"/>
                <a:cs typeface="Carlito"/>
              </a:rPr>
              <a:t>outcomes: drone </a:t>
            </a:r>
            <a:r>
              <a:rPr lang="en-US" sz="2400" spc="-5" dirty="0">
                <a:solidFill>
                  <a:srgbClr val="404040"/>
                </a:solidFill>
                <a:latin typeface="Carlito"/>
                <a:cs typeface="Carlito"/>
              </a:rPr>
              <a:t>ship </a:t>
            </a:r>
            <a:r>
              <a:rPr lang="en-US" sz="2400" dirty="0">
                <a:solidFill>
                  <a:srgbClr val="404040"/>
                </a:solidFill>
                <a:latin typeface="Carlito"/>
                <a:cs typeface="Carlito"/>
              </a:rPr>
              <a:t>and </a:t>
            </a:r>
            <a:r>
              <a:rPr lang="en-US" sz="2400" spc="-15" dirty="0">
                <a:solidFill>
                  <a:srgbClr val="404040"/>
                </a:solidFill>
                <a:latin typeface="Carlito"/>
                <a:cs typeface="Carlito"/>
              </a:rPr>
              <a:t>ground </a:t>
            </a:r>
            <a:r>
              <a:rPr lang="en-US" sz="2400" spc="-5" dirty="0">
                <a:solidFill>
                  <a:srgbClr val="404040"/>
                </a:solidFill>
                <a:latin typeface="Carlito"/>
                <a:cs typeface="Carlito"/>
              </a:rPr>
              <a:t>pad  </a:t>
            </a:r>
            <a:r>
              <a:rPr lang="en-US" sz="2400" dirty="0">
                <a:solidFill>
                  <a:srgbClr val="404040"/>
                </a:solidFill>
                <a:latin typeface="Carlito"/>
                <a:cs typeface="Carlito"/>
              </a:rPr>
              <a:t>landings.</a:t>
            </a:r>
            <a:endParaRPr lang="en-US" sz="2400" dirty="0">
              <a:latin typeface="Carlito"/>
              <a:cs typeface="Carlito"/>
            </a:endParaRPr>
          </a:p>
          <a:p>
            <a:pPr marL="12700" marR="561975">
              <a:lnSpc>
                <a:spcPts val="2300"/>
              </a:lnSpc>
              <a:spcBef>
                <a:spcPts val="1160"/>
              </a:spcBef>
            </a:pPr>
            <a:r>
              <a:rPr lang="en-US" sz="2400" spc="-20" dirty="0">
                <a:solidFill>
                  <a:srgbClr val="404040"/>
                </a:solidFill>
                <a:latin typeface="Carlito"/>
                <a:cs typeface="Carlito"/>
              </a:rPr>
              <a:t>There were </a:t>
            </a:r>
            <a:r>
              <a:rPr lang="en-US" sz="2400" dirty="0">
                <a:solidFill>
                  <a:srgbClr val="404040"/>
                </a:solidFill>
                <a:latin typeface="Carlito"/>
                <a:cs typeface="Carlito"/>
              </a:rPr>
              <a:t>8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in</a:t>
            </a:r>
            <a:r>
              <a:rPr lang="en-US" sz="2400" spc="-135" dirty="0">
                <a:solidFill>
                  <a:srgbClr val="404040"/>
                </a:solidFill>
                <a:latin typeface="Carlito"/>
                <a:cs typeface="Carlito"/>
              </a:rPr>
              <a:t> </a:t>
            </a:r>
            <a:r>
              <a:rPr lang="en-US" sz="2400" spc="-25" dirty="0">
                <a:solidFill>
                  <a:srgbClr val="404040"/>
                </a:solidFill>
                <a:latin typeface="Carlito"/>
                <a:cs typeface="Carlito"/>
              </a:rPr>
              <a:t>total  </a:t>
            </a:r>
            <a:r>
              <a:rPr lang="en-US" sz="2400" spc="-5" dirty="0">
                <a:solidFill>
                  <a:srgbClr val="404040"/>
                </a:solidFill>
                <a:latin typeface="Carlito"/>
                <a:cs typeface="Carlito"/>
              </a:rPr>
              <a:t>during </a:t>
            </a:r>
            <a:r>
              <a:rPr lang="en-US" sz="2400" dirty="0">
                <a:solidFill>
                  <a:srgbClr val="404040"/>
                </a:solidFill>
                <a:latin typeface="Carlito"/>
                <a:cs typeface="Carlito"/>
              </a:rPr>
              <a:t>this </a:t>
            </a:r>
            <a:r>
              <a:rPr lang="en-US" sz="2400" spc="-5" dirty="0">
                <a:solidFill>
                  <a:srgbClr val="404040"/>
                </a:solidFill>
                <a:latin typeface="Carlito"/>
                <a:cs typeface="Carlito"/>
              </a:rPr>
              <a:t>time</a:t>
            </a:r>
            <a:r>
              <a:rPr lang="en-US" sz="2400" spc="-85" dirty="0">
                <a:solidFill>
                  <a:srgbClr val="404040"/>
                </a:solidFill>
                <a:latin typeface="Carlito"/>
                <a:cs typeface="Carlito"/>
              </a:rPr>
              <a:t> </a:t>
            </a:r>
            <a:r>
              <a:rPr lang="en-US" sz="2400" spc="-5" dirty="0">
                <a:solidFill>
                  <a:srgbClr val="404040"/>
                </a:solidFill>
                <a:latin typeface="Carlito"/>
                <a:cs typeface="Carlito"/>
              </a:rPr>
              <a:t>period</a:t>
            </a:r>
            <a:endParaRPr lang="en-US" sz="2400" dirty="0">
              <a:latin typeface="Carlito"/>
              <a:cs typeface="Carlito"/>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5">
            <a:extLst>
              <a:ext uri="{FF2B5EF4-FFF2-40B4-BE49-F238E27FC236}">
                <a16:creationId xmlns:a16="http://schemas.microsoft.com/office/drawing/2014/main" id="{E0D6FFEB-C7B0-7EE6-2527-092059B3BB40}"/>
              </a:ext>
            </a:extLst>
          </p:cNvPr>
          <p:cNvSpPr/>
          <p:nvPr/>
        </p:nvSpPr>
        <p:spPr>
          <a:xfrm>
            <a:off x="2036031" y="4001294"/>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UY" u="heavy" spc="-370" dirty="0" err="1">
                <a:uFill>
                  <a:solidFill>
                    <a:srgbClr val="7D7D7D"/>
                  </a:solidFill>
                </a:uFill>
              </a:rPr>
              <a:t>Launch</a:t>
            </a:r>
            <a:r>
              <a:rPr lang="es-UY" u="heavy" spc="-370" dirty="0">
                <a:uFill>
                  <a:solidFill>
                    <a:srgbClr val="7D7D7D"/>
                  </a:solidFill>
                </a:uFill>
              </a:rPr>
              <a:t> </a:t>
            </a:r>
            <a:r>
              <a:rPr lang="es-UY" u="heavy" spc="-325" dirty="0">
                <a:uFill>
                  <a:solidFill>
                    <a:srgbClr val="7D7D7D"/>
                  </a:solidFill>
                </a:uFill>
              </a:rPr>
              <a:t>Site</a:t>
            </a:r>
            <a:r>
              <a:rPr lang="es-UY" u="heavy" spc="-450" dirty="0">
                <a:uFill>
                  <a:solidFill>
                    <a:srgbClr val="7D7D7D"/>
                  </a:solidFill>
                </a:uFill>
              </a:rPr>
              <a:t> </a:t>
            </a:r>
            <a:r>
              <a:rPr lang="es-UY" u="heavy" spc="-305" dirty="0" err="1">
                <a:uFill>
                  <a:solidFill>
                    <a:srgbClr val="7D7D7D"/>
                  </a:solidFill>
                </a:uFill>
              </a:rPr>
              <a:t>Locations</a:t>
            </a:r>
            <a:endParaRPr lang="en-US" dirty="0">
              <a:solidFill>
                <a:srgbClr val="0B49CB"/>
              </a:solidFill>
              <a:latin typeface="Abadi"/>
            </a:endParaRPr>
          </a:p>
        </p:txBody>
      </p:sp>
      <p:sp>
        <p:nvSpPr>
          <p:cNvPr id="4" name="object 4">
            <a:extLst>
              <a:ext uri="{FF2B5EF4-FFF2-40B4-BE49-F238E27FC236}">
                <a16:creationId xmlns:a16="http://schemas.microsoft.com/office/drawing/2014/main" id="{9E9DDD4E-B6DD-3B24-17A9-3A073509B060}"/>
              </a:ext>
            </a:extLst>
          </p:cNvPr>
          <p:cNvSpPr/>
          <p:nvPr/>
        </p:nvSpPr>
        <p:spPr>
          <a:xfrm>
            <a:off x="854963" y="1796795"/>
            <a:ext cx="10279380" cy="3614928"/>
          </a:xfrm>
          <a:prstGeom prst="rect">
            <a:avLst/>
          </a:prstGeom>
          <a:blipFill>
            <a:blip r:embed="rId4" cstate="print"/>
            <a:stretch>
              <a:fillRect/>
            </a:stretch>
          </a:blipFill>
        </p:spPr>
        <p:txBody>
          <a:bodyPr wrap="square" lIns="0" tIns="0" rIns="0" bIns="0" rtlCol="0"/>
          <a:lstStyle/>
          <a:p>
            <a:endParaRPr/>
          </a:p>
        </p:txBody>
      </p:sp>
      <p:sp>
        <p:nvSpPr>
          <p:cNvPr id="6" name="object 3">
            <a:extLst>
              <a:ext uri="{FF2B5EF4-FFF2-40B4-BE49-F238E27FC236}">
                <a16:creationId xmlns:a16="http://schemas.microsoft.com/office/drawing/2014/main" id="{B050766F-ED88-26EC-FB5E-DBFE6648797B}"/>
              </a:ext>
            </a:extLst>
          </p:cNvPr>
          <p:cNvSpPr txBox="1"/>
          <p:nvPr/>
        </p:nvSpPr>
        <p:spPr>
          <a:xfrm>
            <a:off x="820013" y="5535879"/>
            <a:ext cx="9882505" cy="622300"/>
          </a:xfrm>
          <a:prstGeom prst="rect">
            <a:avLst/>
          </a:prstGeom>
        </p:spPr>
        <p:txBody>
          <a:bodyPr vert="horz" wrap="square" lIns="0" tIns="34290" rIns="0" bIns="0" rtlCol="0">
            <a:spAutoFit/>
          </a:bodyPr>
          <a:lstStyle/>
          <a:p>
            <a:pPr marL="12700" marR="5080">
              <a:lnSpc>
                <a:spcPts val="2290"/>
              </a:lnSpc>
              <a:spcBef>
                <a:spcPts val="270"/>
              </a:spcBef>
            </a:pPr>
            <a:r>
              <a:rPr sz="2000" spc="-5" dirty="0">
                <a:solidFill>
                  <a:srgbClr val="404040"/>
                </a:solidFill>
                <a:latin typeface="Carlito"/>
                <a:cs typeface="Carlito"/>
              </a:rPr>
              <a:t>The left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25" dirty="0">
                <a:solidFill>
                  <a:srgbClr val="404040"/>
                </a:solidFill>
                <a:latin typeface="Carlito"/>
                <a:cs typeface="Carlito"/>
              </a:rPr>
              <a:t>relative </a:t>
            </a:r>
            <a:r>
              <a:rPr sz="2000" spc="-5" dirty="0">
                <a:solidFill>
                  <a:srgbClr val="404040"/>
                </a:solidFill>
                <a:latin typeface="Carlito"/>
                <a:cs typeface="Carlito"/>
              </a:rPr>
              <a:t>US </a:t>
            </a:r>
            <a:r>
              <a:rPr sz="2000" dirty="0">
                <a:solidFill>
                  <a:srgbClr val="404040"/>
                </a:solidFill>
                <a:latin typeface="Carlito"/>
                <a:cs typeface="Carlito"/>
              </a:rPr>
              <a:t>map. </a:t>
            </a:r>
            <a:r>
              <a:rPr sz="2000" spc="-5" dirty="0">
                <a:solidFill>
                  <a:srgbClr val="404040"/>
                </a:solidFill>
                <a:latin typeface="Carlito"/>
                <a:cs typeface="Carlito"/>
              </a:rPr>
              <a:t>The right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the </a:t>
            </a:r>
            <a:r>
              <a:rPr sz="2000" spc="-20" dirty="0">
                <a:solidFill>
                  <a:srgbClr val="404040"/>
                </a:solidFill>
                <a:latin typeface="Carlito"/>
                <a:cs typeface="Carlito"/>
              </a:rPr>
              <a:t>two </a:t>
            </a:r>
            <a:r>
              <a:rPr sz="2000" spc="-5" dirty="0">
                <a:solidFill>
                  <a:srgbClr val="404040"/>
                </a:solidFill>
                <a:latin typeface="Carlito"/>
                <a:cs typeface="Carlito"/>
              </a:rPr>
              <a:t>Florida </a:t>
            </a:r>
            <a:r>
              <a:rPr sz="2000" dirty="0">
                <a:solidFill>
                  <a:srgbClr val="404040"/>
                </a:solidFill>
                <a:latin typeface="Carlito"/>
                <a:cs typeface="Carlito"/>
              </a:rPr>
              <a:t>launch  </a:t>
            </a:r>
            <a:r>
              <a:rPr sz="2000" spc="-20" dirty="0">
                <a:solidFill>
                  <a:srgbClr val="404040"/>
                </a:solidFill>
                <a:latin typeface="Carlito"/>
                <a:cs typeface="Carlito"/>
              </a:rPr>
              <a:t>sites </a:t>
            </a:r>
            <a:r>
              <a:rPr sz="2000" spc="-5" dirty="0">
                <a:solidFill>
                  <a:srgbClr val="404040"/>
                </a:solidFill>
                <a:latin typeface="Carlito"/>
                <a:cs typeface="Carlito"/>
              </a:rPr>
              <a:t>since they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dirty="0">
                <a:solidFill>
                  <a:srgbClr val="404040"/>
                </a:solidFill>
                <a:latin typeface="Carlito"/>
                <a:cs typeface="Carlito"/>
              </a:rPr>
              <a:t>close </a:t>
            </a:r>
            <a:r>
              <a:rPr sz="2000" spc="-20" dirty="0">
                <a:solidFill>
                  <a:srgbClr val="404040"/>
                </a:solidFill>
                <a:latin typeface="Carlito"/>
                <a:cs typeface="Carlito"/>
              </a:rPr>
              <a:t>to </a:t>
            </a:r>
            <a:r>
              <a:rPr sz="2000" dirty="0">
                <a:solidFill>
                  <a:srgbClr val="404040"/>
                </a:solidFill>
                <a:latin typeface="Carlito"/>
                <a:cs typeface="Carlito"/>
              </a:rPr>
              <a:t>each </a:t>
            </a:r>
            <a:r>
              <a:rPr sz="2000" spc="-65" dirty="0">
                <a:solidFill>
                  <a:srgbClr val="404040"/>
                </a:solidFill>
                <a:latin typeface="Carlito"/>
                <a:cs typeface="Carlito"/>
              </a:rPr>
              <a:t>other. </a:t>
            </a:r>
            <a:r>
              <a:rPr sz="2000" dirty="0">
                <a:solidFill>
                  <a:srgbClr val="404040"/>
                </a:solidFill>
                <a:latin typeface="Carlito"/>
                <a:cs typeface="Carlito"/>
              </a:rPr>
              <a:t>All launch </a:t>
            </a:r>
            <a:r>
              <a:rPr sz="2000" spc="-20" dirty="0">
                <a:solidFill>
                  <a:srgbClr val="404040"/>
                </a:solidFill>
                <a:latin typeface="Carlito"/>
                <a:cs typeface="Carlito"/>
              </a:rPr>
              <a:t>sites are </a:t>
            </a:r>
            <a:r>
              <a:rPr sz="2000" spc="-5" dirty="0">
                <a:solidFill>
                  <a:srgbClr val="404040"/>
                </a:solidFill>
                <a:latin typeface="Carlito"/>
                <a:cs typeface="Carlito"/>
              </a:rPr>
              <a:t>near </a:t>
            </a:r>
            <a:r>
              <a:rPr sz="2000" dirty="0">
                <a:solidFill>
                  <a:srgbClr val="404040"/>
                </a:solidFill>
                <a:latin typeface="Carlito"/>
                <a:cs typeface="Carlito"/>
              </a:rPr>
              <a:t>the</a:t>
            </a:r>
            <a:r>
              <a:rPr sz="2000" spc="125" dirty="0">
                <a:solidFill>
                  <a:srgbClr val="404040"/>
                </a:solidFill>
                <a:latin typeface="Carlito"/>
                <a:cs typeface="Carlito"/>
              </a:rPr>
              <a:t> </a:t>
            </a:r>
            <a:r>
              <a:rPr sz="2000" spc="-5" dirty="0">
                <a:solidFill>
                  <a:srgbClr val="404040"/>
                </a:solidFill>
                <a:latin typeface="Carlito"/>
                <a:cs typeface="Carlito"/>
              </a:rPr>
              <a:t>ocean.</a:t>
            </a:r>
            <a:endParaRPr sz="2000" dirty="0">
              <a:latin typeface="Carlito"/>
              <a:cs typeface="Carlito"/>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UY" u="heavy" spc="-320" dirty="0">
                <a:uFill>
                  <a:solidFill>
                    <a:srgbClr val="7D7D7D"/>
                  </a:solidFill>
                </a:uFill>
              </a:rPr>
              <a:t>Color-</a:t>
            </a:r>
            <a:r>
              <a:rPr lang="es-UY" u="heavy" spc="-320" dirty="0" err="1">
                <a:uFill>
                  <a:solidFill>
                    <a:srgbClr val="7D7D7D"/>
                  </a:solidFill>
                </a:uFill>
              </a:rPr>
              <a:t>Coded</a:t>
            </a:r>
            <a:r>
              <a:rPr lang="es-UY" u="heavy" spc="-320" dirty="0">
                <a:uFill>
                  <a:solidFill>
                    <a:srgbClr val="7D7D7D"/>
                  </a:solidFill>
                </a:uFill>
              </a:rPr>
              <a:t> </a:t>
            </a:r>
            <a:r>
              <a:rPr lang="es-UY" u="heavy" spc="-370" dirty="0" err="1">
                <a:uFill>
                  <a:solidFill>
                    <a:srgbClr val="7D7D7D"/>
                  </a:solidFill>
                </a:uFill>
              </a:rPr>
              <a:t>Launch</a:t>
            </a:r>
            <a:r>
              <a:rPr lang="es-UY" u="heavy" spc="-530" dirty="0">
                <a:uFill>
                  <a:solidFill>
                    <a:srgbClr val="7D7D7D"/>
                  </a:solidFill>
                </a:uFill>
              </a:rPr>
              <a:t> </a:t>
            </a:r>
            <a:r>
              <a:rPr lang="es-UY" u="heavy" spc="-270" dirty="0" err="1">
                <a:uFill>
                  <a:solidFill>
                    <a:srgbClr val="7D7D7D"/>
                  </a:solidFill>
                </a:uFill>
              </a:rPr>
              <a:t>Markers</a:t>
            </a:r>
            <a:r>
              <a:rPr lang="es-UY" u="heavy" spc="-270" dirty="0">
                <a:uFill>
                  <a:solidFill>
                    <a:srgbClr val="7D7D7D"/>
                  </a:solidFill>
                </a:uFill>
              </a:rPr>
              <a:t>	</a:t>
            </a:r>
            <a:endParaRPr lang="en-US" dirty="0">
              <a:solidFill>
                <a:srgbClr val="0B49CB"/>
              </a:solidFill>
              <a:latin typeface="Abadi"/>
            </a:endParaRPr>
          </a:p>
        </p:txBody>
      </p:sp>
      <p:sp>
        <p:nvSpPr>
          <p:cNvPr id="2" name="object 3">
            <a:extLst>
              <a:ext uri="{FF2B5EF4-FFF2-40B4-BE49-F238E27FC236}">
                <a16:creationId xmlns:a16="http://schemas.microsoft.com/office/drawing/2014/main" id="{58F14EF1-CD1B-ED4C-7E72-45849F573771}"/>
              </a:ext>
            </a:extLst>
          </p:cNvPr>
          <p:cNvSpPr txBox="1"/>
          <p:nvPr/>
        </p:nvSpPr>
        <p:spPr>
          <a:xfrm>
            <a:off x="1232712" y="5356656"/>
            <a:ext cx="10076180" cy="611505"/>
          </a:xfrm>
          <a:prstGeom prst="rect">
            <a:avLst/>
          </a:prstGeom>
        </p:spPr>
        <p:txBody>
          <a:bodyPr vert="horz" wrap="square" lIns="0" tIns="12700" rIns="0" bIns="0" rtlCol="0">
            <a:spAutoFit/>
          </a:bodyPr>
          <a:lstStyle/>
          <a:p>
            <a:pPr marL="12700">
              <a:lnSpc>
                <a:spcPts val="2305"/>
              </a:lnSpc>
              <a:spcBef>
                <a:spcPts val="100"/>
              </a:spcBef>
            </a:pPr>
            <a:r>
              <a:rPr sz="2000" spc="-25" dirty="0">
                <a:solidFill>
                  <a:srgbClr val="404040"/>
                </a:solidFill>
                <a:latin typeface="Carlito"/>
                <a:cs typeface="Carlito"/>
              </a:rPr>
              <a:t>Clusters </a:t>
            </a:r>
            <a:r>
              <a:rPr sz="2000" spc="-5" dirty="0">
                <a:solidFill>
                  <a:srgbClr val="404040"/>
                </a:solidFill>
                <a:latin typeface="Carlito"/>
                <a:cs typeface="Carlito"/>
              </a:rPr>
              <a:t>on </a:t>
            </a:r>
            <a:r>
              <a:rPr sz="2000" spc="-15" dirty="0">
                <a:solidFill>
                  <a:srgbClr val="404040"/>
                </a:solidFill>
                <a:latin typeface="Carlito"/>
                <a:cs typeface="Carlito"/>
              </a:rPr>
              <a:t>Folium </a:t>
            </a:r>
            <a:r>
              <a:rPr sz="2000" dirty="0">
                <a:solidFill>
                  <a:srgbClr val="404040"/>
                </a:solidFill>
                <a:latin typeface="Carlito"/>
                <a:cs typeface="Carlito"/>
              </a:rPr>
              <a:t>map </a:t>
            </a:r>
            <a:r>
              <a:rPr sz="2000" spc="-5" dirty="0">
                <a:solidFill>
                  <a:srgbClr val="404040"/>
                </a:solidFill>
                <a:latin typeface="Carlito"/>
                <a:cs typeface="Carlito"/>
              </a:rPr>
              <a:t>can </a:t>
            </a:r>
            <a:r>
              <a:rPr sz="2000" dirty="0">
                <a:solidFill>
                  <a:srgbClr val="404040"/>
                </a:solidFill>
                <a:latin typeface="Carlito"/>
                <a:cs typeface="Carlito"/>
              </a:rPr>
              <a:t>be </a:t>
            </a:r>
            <a:r>
              <a:rPr sz="2000" spc="-20" dirty="0">
                <a:solidFill>
                  <a:srgbClr val="404040"/>
                </a:solidFill>
                <a:latin typeface="Carlito"/>
                <a:cs typeface="Carlito"/>
              </a:rPr>
              <a:t>clicked </a:t>
            </a:r>
            <a:r>
              <a:rPr sz="2000" spc="-5" dirty="0">
                <a:solidFill>
                  <a:srgbClr val="404040"/>
                </a:solidFill>
                <a:latin typeface="Carlito"/>
                <a:cs typeface="Carlito"/>
              </a:rPr>
              <a:t>on </a:t>
            </a:r>
            <a:r>
              <a:rPr sz="2000" spc="-20" dirty="0">
                <a:solidFill>
                  <a:srgbClr val="404040"/>
                </a:solidFill>
                <a:latin typeface="Carlito"/>
                <a:cs typeface="Carlito"/>
              </a:rPr>
              <a:t>to display </a:t>
            </a:r>
            <a:r>
              <a:rPr sz="2000" dirty="0">
                <a:solidFill>
                  <a:srgbClr val="404040"/>
                </a:solidFill>
                <a:latin typeface="Carlito"/>
                <a:cs typeface="Carlito"/>
              </a:rPr>
              <a:t>each </a:t>
            </a:r>
            <a:r>
              <a:rPr sz="2000" spc="-5" dirty="0">
                <a:solidFill>
                  <a:srgbClr val="404040"/>
                </a:solidFill>
                <a:latin typeface="Carlito"/>
                <a:cs typeface="Carlito"/>
              </a:rPr>
              <a:t>successful </a:t>
            </a:r>
            <a:r>
              <a:rPr sz="2000" dirty="0">
                <a:solidFill>
                  <a:srgbClr val="404040"/>
                </a:solidFill>
                <a:latin typeface="Carlito"/>
                <a:cs typeface="Carlito"/>
              </a:rPr>
              <a:t>landing </a:t>
            </a:r>
            <a:r>
              <a:rPr sz="2000" spc="-5" dirty="0">
                <a:solidFill>
                  <a:srgbClr val="404040"/>
                </a:solidFill>
                <a:latin typeface="Carlito"/>
                <a:cs typeface="Carlito"/>
              </a:rPr>
              <a:t>(green icon) </a:t>
            </a:r>
            <a:r>
              <a:rPr sz="2000" dirty="0">
                <a:solidFill>
                  <a:srgbClr val="404040"/>
                </a:solidFill>
                <a:latin typeface="Carlito"/>
                <a:cs typeface="Carlito"/>
              </a:rPr>
              <a:t>and</a:t>
            </a:r>
            <a:r>
              <a:rPr sz="2000" spc="5" dirty="0">
                <a:solidFill>
                  <a:srgbClr val="404040"/>
                </a:solidFill>
                <a:latin typeface="Carlito"/>
                <a:cs typeface="Carlito"/>
              </a:rPr>
              <a:t> </a:t>
            </a:r>
            <a:r>
              <a:rPr sz="2000" spc="-20" dirty="0">
                <a:solidFill>
                  <a:srgbClr val="404040"/>
                </a:solidFill>
                <a:latin typeface="Carlito"/>
                <a:cs typeface="Carlito"/>
              </a:rPr>
              <a:t>failed</a:t>
            </a:r>
            <a:endParaRPr sz="2000" dirty="0">
              <a:latin typeface="Carlito"/>
              <a:cs typeface="Carlito"/>
            </a:endParaRPr>
          </a:p>
          <a:p>
            <a:pPr marL="12700">
              <a:lnSpc>
                <a:spcPts val="2305"/>
              </a:lnSpc>
            </a:pPr>
            <a:r>
              <a:rPr sz="2000" spc="-5" dirty="0">
                <a:solidFill>
                  <a:srgbClr val="404040"/>
                </a:solidFill>
                <a:latin typeface="Carlito"/>
                <a:cs typeface="Carlito"/>
              </a:rPr>
              <a:t>landing </a:t>
            </a:r>
            <a:r>
              <a:rPr sz="2000" spc="-15" dirty="0">
                <a:solidFill>
                  <a:srgbClr val="404040"/>
                </a:solidFill>
                <a:latin typeface="Carlito"/>
                <a:cs typeface="Carlito"/>
              </a:rPr>
              <a:t>(red </a:t>
            </a:r>
            <a:r>
              <a:rPr sz="2000" spc="-5" dirty="0">
                <a:solidFill>
                  <a:srgbClr val="404040"/>
                </a:solidFill>
                <a:latin typeface="Carlito"/>
                <a:cs typeface="Carlito"/>
              </a:rPr>
              <a:t>icon). </a:t>
            </a:r>
            <a:r>
              <a:rPr sz="2000" dirty="0">
                <a:solidFill>
                  <a:srgbClr val="404040"/>
                </a:solidFill>
                <a:latin typeface="Carlito"/>
                <a:cs typeface="Carlito"/>
              </a:rPr>
              <a:t>In this </a:t>
            </a:r>
            <a:r>
              <a:rPr sz="2000" spc="-25" dirty="0">
                <a:solidFill>
                  <a:srgbClr val="404040"/>
                </a:solidFill>
                <a:latin typeface="Carlito"/>
                <a:cs typeface="Carlito"/>
              </a:rPr>
              <a:t>example </a:t>
            </a:r>
            <a:r>
              <a:rPr sz="2000" spc="-40" dirty="0">
                <a:solidFill>
                  <a:srgbClr val="404040"/>
                </a:solidFill>
                <a:latin typeface="Carlito"/>
                <a:cs typeface="Carlito"/>
              </a:rPr>
              <a:t>VAFB </a:t>
            </a:r>
            <a:r>
              <a:rPr sz="2000" spc="-5" dirty="0">
                <a:solidFill>
                  <a:srgbClr val="404040"/>
                </a:solidFill>
                <a:latin typeface="Carlito"/>
                <a:cs typeface="Carlito"/>
              </a:rPr>
              <a:t>SLC-4E </a:t>
            </a:r>
            <a:r>
              <a:rPr sz="2000" spc="-20" dirty="0">
                <a:solidFill>
                  <a:srgbClr val="404040"/>
                </a:solidFill>
                <a:latin typeface="Carlito"/>
                <a:cs typeface="Carlito"/>
              </a:rPr>
              <a:t>shows </a:t>
            </a:r>
            <a:r>
              <a:rPr sz="2000" dirty="0">
                <a:solidFill>
                  <a:srgbClr val="404040"/>
                </a:solidFill>
                <a:latin typeface="Carlito"/>
                <a:cs typeface="Carlito"/>
              </a:rPr>
              <a:t>4 </a:t>
            </a:r>
            <a:r>
              <a:rPr sz="2000" spc="-5" dirty="0">
                <a:solidFill>
                  <a:srgbClr val="404040"/>
                </a:solidFill>
                <a:latin typeface="Carlito"/>
                <a:cs typeface="Carlito"/>
              </a:rPr>
              <a:t>successful landings </a:t>
            </a:r>
            <a:r>
              <a:rPr sz="2000" dirty="0">
                <a:solidFill>
                  <a:srgbClr val="404040"/>
                </a:solidFill>
                <a:latin typeface="Carlito"/>
                <a:cs typeface="Carlito"/>
              </a:rPr>
              <a:t>and 6 </a:t>
            </a:r>
            <a:r>
              <a:rPr sz="2000" spc="-20" dirty="0">
                <a:solidFill>
                  <a:srgbClr val="404040"/>
                </a:solidFill>
                <a:latin typeface="Carlito"/>
                <a:cs typeface="Carlito"/>
              </a:rPr>
              <a:t>failed</a:t>
            </a:r>
            <a:r>
              <a:rPr sz="2000" spc="-65" dirty="0">
                <a:solidFill>
                  <a:srgbClr val="404040"/>
                </a:solidFill>
                <a:latin typeface="Carlito"/>
                <a:cs typeface="Carlito"/>
              </a:rPr>
              <a:t> </a:t>
            </a:r>
            <a:r>
              <a:rPr sz="2000" spc="-5" dirty="0">
                <a:solidFill>
                  <a:srgbClr val="404040"/>
                </a:solidFill>
                <a:latin typeface="Carlito"/>
                <a:cs typeface="Carlito"/>
              </a:rPr>
              <a:t>landings.</a:t>
            </a:r>
            <a:endParaRPr sz="2000" dirty="0">
              <a:latin typeface="Carlito"/>
              <a:cs typeface="Carlito"/>
            </a:endParaRPr>
          </a:p>
        </p:txBody>
      </p:sp>
      <p:sp>
        <p:nvSpPr>
          <p:cNvPr id="4" name="object 4">
            <a:extLst>
              <a:ext uri="{FF2B5EF4-FFF2-40B4-BE49-F238E27FC236}">
                <a16:creationId xmlns:a16="http://schemas.microsoft.com/office/drawing/2014/main" id="{5E5008E9-9EE6-BE74-9321-A32FD3E5876F}"/>
              </a:ext>
            </a:extLst>
          </p:cNvPr>
          <p:cNvSpPr/>
          <p:nvPr/>
        </p:nvSpPr>
        <p:spPr>
          <a:xfrm>
            <a:off x="2889504" y="1466529"/>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UY" u="heavy" spc="-505" dirty="0">
                <a:uFill>
                  <a:solidFill>
                    <a:srgbClr val="7D7D7D"/>
                  </a:solidFill>
                </a:uFill>
              </a:rPr>
              <a:t>Key </a:t>
            </a:r>
            <a:r>
              <a:rPr lang="es-UY" u="heavy" spc="-270" dirty="0" err="1">
                <a:uFill>
                  <a:solidFill>
                    <a:srgbClr val="7D7D7D"/>
                  </a:solidFill>
                </a:uFill>
              </a:rPr>
              <a:t>Location</a:t>
            </a:r>
            <a:r>
              <a:rPr lang="es-UY" u="heavy" spc="-445" dirty="0">
                <a:uFill>
                  <a:solidFill>
                    <a:srgbClr val="7D7D7D"/>
                  </a:solidFill>
                </a:uFill>
              </a:rPr>
              <a:t> </a:t>
            </a:r>
            <a:r>
              <a:rPr lang="es-UY" u="heavy" spc="-260" dirty="0" err="1">
                <a:uFill>
                  <a:solidFill>
                    <a:srgbClr val="7D7D7D"/>
                  </a:solidFill>
                </a:uFill>
              </a:rPr>
              <a:t>Proximities</a:t>
            </a:r>
            <a:r>
              <a:rPr lang="es-UY" u="heavy" spc="-260" dirty="0">
                <a:uFill>
                  <a:solidFill>
                    <a:srgbClr val="7D7D7D"/>
                  </a:solidFill>
                </a:uFill>
              </a:rPr>
              <a:t>	</a:t>
            </a:r>
            <a:endParaRPr lang="en-US" dirty="0">
              <a:solidFill>
                <a:srgbClr val="0B49CB"/>
              </a:solidFill>
              <a:latin typeface="Abadi"/>
            </a:endParaRPr>
          </a:p>
        </p:txBody>
      </p:sp>
      <p:sp>
        <p:nvSpPr>
          <p:cNvPr id="2" name="object 4">
            <a:extLst>
              <a:ext uri="{FF2B5EF4-FFF2-40B4-BE49-F238E27FC236}">
                <a16:creationId xmlns:a16="http://schemas.microsoft.com/office/drawing/2014/main" id="{E4EB20F0-AF55-F52F-567F-5BD5942F6B16}"/>
              </a:ext>
            </a:extLst>
          </p:cNvPr>
          <p:cNvSpPr/>
          <p:nvPr/>
        </p:nvSpPr>
        <p:spPr>
          <a:xfrm>
            <a:off x="1097280" y="1837944"/>
            <a:ext cx="8389620" cy="1723643"/>
          </a:xfrm>
          <a:prstGeom prst="rect">
            <a:avLst/>
          </a:prstGeom>
          <a:blipFill>
            <a:blip r:embed="rId3" cstate="print"/>
            <a:stretch>
              <a:fillRect/>
            </a:stretch>
          </a:blipFill>
        </p:spPr>
        <p:txBody>
          <a:bodyPr wrap="square" lIns="0" tIns="0" rIns="0" bIns="0" rtlCol="0"/>
          <a:lstStyle/>
          <a:p>
            <a:endParaRPr/>
          </a:p>
        </p:txBody>
      </p:sp>
      <p:grpSp>
        <p:nvGrpSpPr>
          <p:cNvPr id="4" name="object 5">
            <a:extLst>
              <a:ext uri="{FF2B5EF4-FFF2-40B4-BE49-F238E27FC236}">
                <a16:creationId xmlns:a16="http://schemas.microsoft.com/office/drawing/2014/main" id="{95E87958-8CB4-D90B-9D6F-6C597F298318}"/>
              </a:ext>
            </a:extLst>
          </p:cNvPr>
          <p:cNvGrpSpPr/>
          <p:nvPr/>
        </p:nvGrpSpPr>
        <p:grpSpPr>
          <a:xfrm>
            <a:off x="2802635" y="3552444"/>
            <a:ext cx="7505700" cy="1562100"/>
            <a:chOff x="2802635" y="3552444"/>
            <a:chExt cx="7505700" cy="1562100"/>
          </a:xfrm>
        </p:grpSpPr>
        <p:sp>
          <p:nvSpPr>
            <p:cNvPr id="6" name="object 6">
              <a:extLst>
                <a:ext uri="{FF2B5EF4-FFF2-40B4-BE49-F238E27FC236}">
                  <a16:creationId xmlns:a16="http://schemas.microsoft.com/office/drawing/2014/main" id="{BFA5BA05-60F9-148E-B56D-5DC0863D4B5C}"/>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7" name="object 7">
              <a:extLst>
                <a:ext uri="{FF2B5EF4-FFF2-40B4-BE49-F238E27FC236}">
                  <a16:creationId xmlns:a16="http://schemas.microsoft.com/office/drawing/2014/main" id="{B4F44FEE-AE8E-037E-7CD6-5D9B4732BB6C}"/>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
        <p:nvSpPr>
          <p:cNvPr id="9" name="object 3">
            <a:extLst>
              <a:ext uri="{FF2B5EF4-FFF2-40B4-BE49-F238E27FC236}">
                <a16:creationId xmlns:a16="http://schemas.microsoft.com/office/drawing/2014/main" id="{C07B6193-B240-AD51-6197-7B8E63A4FCC4}"/>
              </a:ext>
            </a:extLst>
          </p:cNvPr>
          <p:cNvSpPr txBox="1"/>
          <p:nvPr/>
        </p:nvSpPr>
        <p:spPr>
          <a:xfrm>
            <a:off x="1084275" y="5141214"/>
            <a:ext cx="9933940" cy="1062355"/>
          </a:xfrm>
          <a:prstGeom prst="rect">
            <a:avLst/>
          </a:prstGeom>
        </p:spPr>
        <p:txBody>
          <a:bodyPr vert="horz" wrap="square" lIns="0" tIns="74295" rIns="0" bIns="0" rtlCol="0">
            <a:spAutoFit/>
          </a:bodyPr>
          <a:lstStyle/>
          <a:p>
            <a:pPr marL="12700" marR="5080" algn="just">
              <a:lnSpc>
                <a:spcPct val="80000"/>
              </a:lnSpc>
              <a:spcBef>
                <a:spcPts val="585"/>
              </a:spcBef>
            </a:pPr>
            <a:r>
              <a:rPr sz="2000" spc="-5" dirty="0">
                <a:solidFill>
                  <a:srgbClr val="404040"/>
                </a:solidFill>
                <a:latin typeface="Carlito"/>
                <a:cs typeface="Carlito"/>
              </a:rPr>
              <a:t>Using </a:t>
            </a:r>
            <a:r>
              <a:rPr sz="2000" spc="-10" dirty="0">
                <a:solidFill>
                  <a:srgbClr val="404040"/>
                </a:solidFill>
                <a:latin typeface="Carlito"/>
                <a:cs typeface="Carlito"/>
              </a:rPr>
              <a:t>KSC </a:t>
            </a:r>
            <a:r>
              <a:rPr sz="2000" spc="-15" dirty="0">
                <a:solidFill>
                  <a:srgbClr val="404040"/>
                </a:solidFill>
                <a:latin typeface="Carlito"/>
                <a:cs typeface="Carlito"/>
              </a:rPr>
              <a:t>LC-39A </a:t>
            </a:r>
            <a:r>
              <a:rPr sz="2000" dirty="0">
                <a:solidFill>
                  <a:srgbClr val="404040"/>
                </a:solidFill>
                <a:latin typeface="Carlito"/>
                <a:cs typeface="Carlito"/>
              </a:rPr>
              <a:t>as an </a:t>
            </a:r>
            <a:r>
              <a:rPr sz="2000" spc="-25" dirty="0">
                <a:solidFill>
                  <a:srgbClr val="404040"/>
                </a:solidFill>
                <a:latin typeface="Carlito"/>
                <a:cs typeface="Carlito"/>
              </a:rPr>
              <a:t>example, </a:t>
            </a:r>
            <a:r>
              <a:rPr sz="2000" dirty="0">
                <a:solidFill>
                  <a:srgbClr val="404040"/>
                </a:solidFill>
                <a:latin typeface="Carlito"/>
                <a:cs typeface="Carlito"/>
              </a:rPr>
              <a:t>launch </a:t>
            </a:r>
            <a:r>
              <a:rPr sz="2000" spc="-15" dirty="0">
                <a:solidFill>
                  <a:srgbClr val="404040"/>
                </a:solidFill>
                <a:latin typeface="Carlito"/>
                <a:cs typeface="Carlito"/>
              </a:rPr>
              <a:t>sites are </a:t>
            </a:r>
            <a:r>
              <a:rPr sz="2000" spc="-10" dirty="0">
                <a:solidFill>
                  <a:srgbClr val="404040"/>
                </a:solidFill>
                <a:latin typeface="Carlito"/>
                <a:cs typeface="Carlito"/>
              </a:rPr>
              <a:t>very </a:t>
            </a:r>
            <a:r>
              <a:rPr sz="2000" spc="-5" dirty="0">
                <a:solidFill>
                  <a:srgbClr val="404040"/>
                </a:solidFill>
                <a:latin typeface="Carlito"/>
                <a:cs typeface="Carlito"/>
              </a:rPr>
              <a:t>close </a:t>
            </a:r>
            <a:r>
              <a:rPr sz="2000" spc="-25" dirty="0">
                <a:solidFill>
                  <a:srgbClr val="404040"/>
                </a:solidFill>
                <a:latin typeface="Carlito"/>
                <a:cs typeface="Carlito"/>
              </a:rPr>
              <a:t>to </a:t>
            </a:r>
            <a:r>
              <a:rPr sz="2000" spc="-35" dirty="0">
                <a:solidFill>
                  <a:srgbClr val="404040"/>
                </a:solidFill>
                <a:latin typeface="Carlito"/>
                <a:cs typeface="Carlito"/>
              </a:rPr>
              <a:t>railways </a:t>
            </a:r>
            <a:r>
              <a:rPr sz="2000" spc="-25" dirty="0">
                <a:solidFill>
                  <a:srgbClr val="404040"/>
                </a:solidFill>
                <a:latin typeface="Carlito"/>
                <a:cs typeface="Carlito"/>
              </a:rPr>
              <a:t>for </a:t>
            </a:r>
            <a:r>
              <a:rPr sz="2000" spc="-20" dirty="0">
                <a:solidFill>
                  <a:srgbClr val="404040"/>
                </a:solidFill>
                <a:latin typeface="Carlito"/>
                <a:cs typeface="Carlito"/>
              </a:rPr>
              <a:t>large </a:t>
            </a:r>
            <a:r>
              <a:rPr sz="2000" spc="-5" dirty="0">
                <a:solidFill>
                  <a:srgbClr val="404040"/>
                </a:solidFill>
                <a:latin typeface="Carlito"/>
                <a:cs typeface="Carlito"/>
              </a:rPr>
              <a:t>part and supply  </a:t>
            </a:r>
            <a:r>
              <a:rPr sz="2000" spc="-10" dirty="0">
                <a:solidFill>
                  <a:srgbClr val="404040"/>
                </a:solidFill>
                <a:latin typeface="Carlito"/>
                <a:cs typeface="Carlito"/>
              </a:rPr>
              <a:t>transportation. </a:t>
            </a:r>
            <a:r>
              <a:rPr sz="2000" spc="-5" dirty="0">
                <a:solidFill>
                  <a:srgbClr val="404040"/>
                </a:solidFill>
                <a:latin typeface="Carlito"/>
                <a:cs typeface="Carlito"/>
              </a:rPr>
              <a:t>Launch </a:t>
            </a:r>
            <a:r>
              <a:rPr sz="2000" spc="-15" dirty="0">
                <a:solidFill>
                  <a:srgbClr val="404040"/>
                </a:solidFill>
                <a:latin typeface="Carlito"/>
                <a:cs typeface="Carlito"/>
              </a:rPr>
              <a:t>sites are </a:t>
            </a:r>
            <a:r>
              <a:rPr sz="2000" dirty="0">
                <a:solidFill>
                  <a:srgbClr val="404040"/>
                </a:solidFill>
                <a:latin typeface="Carlito"/>
                <a:cs typeface="Carlito"/>
              </a:rPr>
              <a:t>close </a:t>
            </a:r>
            <a:r>
              <a:rPr sz="2000" spc="-20" dirty="0">
                <a:solidFill>
                  <a:srgbClr val="404040"/>
                </a:solidFill>
                <a:latin typeface="Carlito"/>
                <a:cs typeface="Carlito"/>
              </a:rPr>
              <a:t>to </a:t>
            </a:r>
            <a:r>
              <a:rPr sz="2000" spc="-25" dirty="0">
                <a:solidFill>
                  <a:srgbClr val="404040"/>
                </a:solidFill>
                <a:latin typeface="Carlito"/>
                <a:cs typeface="Carlito"/>
              </a:rPr>
              <a:t>highways </a:t>
            </a:r>
            <a:r>
              <a:rPr sz="2000" spc="-30" dirty="0">
                <a:solidFill>
                  <a:srgbClr val="404040"/>
                </a:solidFill>
                <a:latin typeface="Carlito"/>
                <a:cs typeface="Carlito"/>
              </a:rPr>
              <a:t>for </a:t>
            </a:r>
            <a:r>
              <a:rPr sz="2000" spc="-5" dirty="0">
                <a:solidFill>
                  <a:srgbClr val="404040"/>
                </a:solidFill>
                <a:latin typeface="Carlito"/>
                <a:cs typeface="Carlito"/>
              </a:rPr>
              <a:t>human </a:t>
            </a:r>
            <a:r>
              <a:rPr sz="2000" dirty="0">
                <a:solidFill>
                  <a:srgbClr val="404040"/>
                </a:solidFill>
                <a:latin typeface="Carlito"/>
                <a:cs typeface="Carlito"/>
              </a:rPr>
              <a:t>and </a:t>
            </a:r>
            <a:r>
              <a:rPr sz="2000" spc="-10" dirty="0">
                <a:solidFill>
                  <a:srgbClr val="404040"/>
                </a:solidFill>
                <a:latin typeface="Carlito"/>
                <a:cs typeface="Carlito"/>
              </a:rPr>
              <a:t>supply transport. Launch </a:t>
            </a:r>
            <a:r>
              <a:rPr sz="2000" spc="-15" dirty="0">
                <a:solidFill>
                  <a:srgbClr val="404040"/>
                </a:solidFill>
                <a:latin typeface="Carlito"/>
                <a:cs typeface="Carlito"/>
              </a:rPr>
              <a:t>sites  </a:t>
            </a:r>
            <a:r>
              <a:rPr sz="2000" spc="-20" dirty="0">
                <a:solidFill>
                  <a:srgbClr val="404040"/>
                </a:solidFill>
                <a:latin typeface="Carlito"/>
                <a:cs typeface="Carlito"/>
              </a:rPr>
              <a:t>are </a:t>
            </a:r>
            <a:r>
              <a:rPr sz="2000" spc="-5" dirty="0">
                <a:solidFill>
                  <a:srgbClr val="404040"/>
                </a:solidFill>
                <a:latin typeface="Carlito"/>
                <a:cs typeface="Carlito"/>
              </a:rPr>
              <a:t>also </a:t>
            </a:r>
            <a:r>
              <a:rPr sz="2000" dirty="0">
                <a:solidFill>
                  <a:srgbClr val="404040"/>
                </a:solidFill>
                <a:latin typeface="Carlito"/>
                <a:cs typeface="Carlito"/>
              </a:rPr>
              <a:t>close </a:t>
            </a:r>
            <a:r>
              <a:rPr sz="2000" spc="-15" dirty="0">
                <a:solidFill>
                  <a:srgbClr val="404040"/>
                </a:solidFill>
                <a:latin typeface="Carlito"/>
                <a:cs typeface="Carlito"/>
              </a:rPr>
              <a:t>to </a:t>
            </a:r>
            <a:r>
              <a:rPr sz="2000" spc="-10" dirty="0">
                <a:solidFill>
                  <a:srgbClr val="404040"/>
                </a:solidFill>
                <a:latin typeface="Carlito"/>
                <a:cs typeface="Carlito"/>
              </a:rPr>
              <a:t>coasts </a:t>
            </a:r>
            <a:r>
              <a:rPr sz="2000" spc="-5" dirty="0">
                <a:solidFill>
                  <a:srgbClr val="404040"/>
                </a:solidFill>
                <a:latin typeface="Carlito"/>
                <a:cs typeface="Carlito"/>
              </a:rPr>
              <a:t>and </a:t>
            </a:r>
            <a:r>
              <a:rPr sz="2000" spc="-20" dirty="0">
                <a:solidFill>
                  <a:srgbClr val="404040"/>
                </a:solidFill>
                <a:latin typeface="Carlito"/>
                <a:cs typeface="Carlito"/>
              </a:rPr>
              <a:t>relatively </a:t>
            </a:r>
            <a:r>
              <a:rPr sz="2000" spc="-25" dirty="0">
                <a:solidFill>
                  <a:srgbClr val="404040"/>
                </a:solidFill>
                <a:latin typeface="Carlito"/>
                <a:cs typeface="Carlito"/>
              </a:rPr>
              <a:t>far from </a:t>
            </a:r>
            <a:r>
              <a:rPr sz="2000" spc="-5" dirty="0">
                <a:solidFill>
                  <a:srgbClr val="404040"/>
                </a:solidFill>
                <a:latin typeface="Carlito"/>
                <a:cs typeface="Carlito"/>
              </a:rPr>
              <a:t>cities so </a:t>
            </a:r>
            <a:r>
              <a:rPr sz="2000" spc="-10" dirty="0">
                <a:solidFill>
                  <a:srgbClr val="404040"/>
                </a:solidFill>
                <a:latin typeface="Carlito"/>
                <a:cs typeface="Carlito"/>
              </a:rPr>
              <a:t>that </a:t>
            </a:r>
            <a:r>
              <a:rPr sz="2000" spc="-5" dirty="0">
                <a:solidFill>
                  <a:srgbClr val="404040"/>
                </a:solidFill>
                <a:latin typeface="Carlito"/>
                <a:cs typeface="Carlito"/>
              </a:rPr>
              <a:t>launch </a:t>
            </a:r>
            <a:r>
              <a:rPr sz="2000" spc="-20" dirty="0">
                <a:solidFill>
                  <a:srgbClr val="404040"/>
                </a:solidFill>
                <a:latin typeface="Carlito"/>
                <a:cs typeface="Carlito"/>
              </a:rPr>
              <a:t>failures </a:t>
            </a:r>
            <a:r>
              <a:rPr sz="2000" spc="-5" dirty="0">
                <a:solidFill>
                  <a:srgbClr val="404040"/>
                </a:solidFill>
                <a:latin typeface="Carlito"/>
                <a:cs typeface="Carlito"/>
              </a:rPr>
              <a:t>can land in the sea </a:t>
            </a:r>
            <a:r>
              <a:rPr sz="2000" spc="-40" dirty="0">
                <a:solidFill>
                  <a:srgbClr val="404040"/>
                </a:solidFill>
                <a:latin typeface="Carlito"/>
                <a:cs typeface="Carlito"/>
              </a:rPr>
              <a:t>to  </a:t>
            </a:r>
            <a:r>
              <a:rPr sz="2000" spc="-25" dirty="0">
                <a:solidFill>
                  <a:srgbClr val="404040"/>
                </a:solidFill>
                <a:latin typeface="Carlito"/>
                <a:cs typeface="Carlito"/>
              </a:rPr>
              <a:t>avoid </a:t>
            </a:r>
            <a:r>
              <a:rPr sz="2000" spc="-40" dirty="0">
                <a:solidFill>
                  <a:srgbClr val="404040"/>
                </a:solidFill>
                <a:latin typeface="Carlito"/>
                <a:cs typeface="Carlito"/>
              </a:rPr>
              <a:t>rockets </a:t>
            </a:r>
            <a:r>
              <a:rPr sz="2000" spc="-10" dirty="0">
                <a:solidFill>
                  <a:srgbClr val="404040"/>
                </a:solidFill>
                <a:latin typeface="Carlito"/>
                <a:cs typeface="Carlito"/>
              </a:rPr>
              <a:t>falling </a:t>
            </a:r>
            <a:r>
              <a:rPr sz="2000" spc="-5" dirty="0">
                <a:solidFill>
                  <a:srgbClr val="404040"/>
                </a:solidFill>
                <a:latin typeface="Carlito"/>
                <a:cs typeface="Carlito"/>
              </a:rPr>
              <a:t>on densely </a:t>
            </a:r>
            <a:r>
              <a:rPr sz="2000" spc="-20" dirty="0">
                <a:solidFill>
                  <a:srgbClr val="404040"/>
                </a:solidFill>
                <a:latin typeface="Carlito"/>
                <a:cs typeface="Carlito"/>
              </a:rPr>
              <a:t>populated</a:t>
            </a:r>
            <a:r>
              <a:rPr sz="2000" spc="-30" dirty="0">
                <a:solidFill>
                  <a:srgbClr val="404040"/>
                </a:solidFill>
                <a:latin typeface="Carlito"/>
                <a:cs typeface="Carlito"/>
              </a:rPr>
              <a:t> </a:t>
            </a:r>
            <a:r>
              <a:rPr sz="2000" spc="-5" dirty="0">
                <a:solidFill>
                  <a:srgbClr val="404040"/>
                </a:solidFill>
                <a:latin typeface="Carlito"/>
                <a:cs typeface="Carlito"/>
              </a:rPr>
              <a:t>areas.</a:t>
            </a:r>
            <a:endParaRPr sz="2000" dirty="0">
              <a:latin typeface="Carlito"/>
              <a:cs typeface="Carlito"/>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heavy" spc="-385" dirty="0">
                <a:uFill>
                  <a:solidFill>
                    <a:srgbClr val="7D7D7D"/>
                  </a:solidFill>
                </a:uFill>
              </a:rPr>
              <a:t>Successful </a:t>
            </a:r>
            <a:r>
              <a:rPr lang="en-US" u="heavy" spc="-395" dirty="0">
                <a:uFill>
                  <a:solidFill>
                    <a:srgbClr val="7D7D7D"/>
                  </a:solidFill>
                </a:uFill>
              </a:rPr>
              <a:t>Launches Across </a:t>
            </a:r>
            <a:r>
              <a:rPr lang="en-US" u="heavy" spc="-370" dirty="0">
                <a:uFill>
                  <a:solidFill>
                    <a:srgbClr val="7D7D7D"/>
                  </a:solidFill>
                </a:uFill>
              </a:rPr>
              <a:t>Launch</a:t>
            </a:r>
            <a:r>
              <a:rPr lang="en-US" u="heavy" spc="-420" dirty="0">
                <a:uFill>
                  <a:solidFill>
                    <a:srgbClr val="7D7D7D"/>
                  </a:solidFill>
                </a:uFill>
              </a:rPr>
              <a:t> </a:t>
            </a:r>
            <a:r>
              <a:rPr lang="en-US" u="heavy" spc="-380" dirty="0">
                <a:uFill>
                  <a:solidFill>
                    <a:srgbClr val="7D7D7D"/>
                  </a:solidFill>
                </a:uFill>
              </a:rPr>
              <a:t>Sites	</a:t>
            </a:r>
            <a:endParaRPr lang="en-US" dirty="0">
              <a:solidFill>
                <a:srgbClr val="0B49CB"/>
              </a:solidFill>
              <a:latin typeface="Abadi"/>
            </a:endParaRPr>
          </a:p>
        </p:txBody>
      </p:sp>
      <p:sp>
        <p:nvSpPr>
          <p:cNvPr id="2" name="object 4">
            <a:extLst>
              <a:ext uri="{FF2B5EF4-FFF2-40B4-BE49-F238E27FC236}">
                <a16:creationId xmlns:a16="http://schemas.microsoft.com/office/drawing/2014/main" id="{3E0941C3-EB2A-CC41-8C3E-A692F6D71231}"/>
              </a:ext>
            </a:extLst>
          </p:cNvPr>
          <p:cNvSpPr/>
          <p:nvPr/>
        </p:nvSpPr>
        <p:spPr>
          <a:xfrm>
            <a:off x="4355591" y="1923288"/>
            <a:ext cx="2570988" cy="2581656"/>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E64BA12D-F068-54E6-4E7D-53BB85538FE2}"/>
              </a:ext>
            </a:extLst>
          </p:cNvPr>
          <p:cNvSpPr/>
          <p:nvPr/>
        </p:nvSpPr>
        <p:spPr>
          <a:xfrm>
            <a:off x="7970519" y="2189988"/>
            <a:ext cx="1085087" cy="665988"/>
          </a:xfrm>
          <a:prstGeom prst="rect">
            <a:avLst/>
          </a:prstGeom>
          <a:blipFill>
            <a:blip r:embed="rId4" cstate="print"/>
            <a:stretch>
              <a:fillRect/>
            </a:stretch>
          </a:blipFill>
        </p:spPr>
        <p:txBody>
          <a:bodyPr wrap="square" lIns="0" tIns="0" rIns="0" bIns="0" rtlCol="0"/>
          <a:lstStyle/>
          <a:p>
            <a:endParaRPr/>
          </a:p>
        </p:txBody>
      </p:sp>
      <p:sp>
        <p:nvSpPr>
          <p:cNvPr id="6" name="object 3">
            <a:extLst>
              <a:ext uri="{FF2B5EF4-FFF2-40B4-BE49-F238E27FC236}">
                <a16:creationId xmlns:a16="http://schemas.microsoft.com/office/drawing/2014/main" id="{8913777E-CAD5-4B68-5C20-F7F7BF185A38}"/>
              </a:ext>
            </a:extLst>
          </p:cNvPr>
          <p:cNvSpPr txBox="1"/>
          <p:nvPr/>
        </p:nvSpPr>
        <p:spPr>
          <a:xfrm>
            <a:off x="848055" y="4796409"/>
            <a:ext cx="10751820" cy="115443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is </a:t>
            </a:r>
            <a:r>
              <a:rPr sz="2000" dirty="0">
                <a:solidFill>
                  <a:srgbClr val="404040"/>
                </a:solidFill>
                <a:latin typeface="Carlito"/>
                <a:cs typeface="Carlito"/>
              </a:rPr>
              <a:t>the </a:t>
            </a:r>
            <a:r>
              <a:rPr sz="2000" spc="-5" dirty="0">
                <a:solidFill>
                  <a:srgbClr val="404040"/>
                </a:solidFill>
                <a:latin typeface="Carlito"/>
                <a:cs typeface="Carlito"/>
              </a:rPr>
              <a:t>distribution of successful </a:t>
            </a:r>
            <a:r>
              <a:rPr sz="2000" dirty="0">
                <a:solidFill>
                  <a:srgbClr val="404040"/>
                </a:solidFill>
                <a:latin typeface="Carlito"/>
                <a:cs typeface="Carlito"/>
              </a:rPr>
              <a:t>landings </a:t>
            </a:r>
            <a:r>
              <a:rPr sz="2000" spc="-20" dirty="0">
                <a:solidFill>
                  <a:srgbClr val="404040"/>
                </a:solidFill>
                <a:latin typeface="Carlito"/>
                <a:cs typeface="Carlito"/>
              </a:rPr>
              <a:t>across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5" dirty="0">
                <a:solidFill>
                  <a:srgbClr val="404040"/>
                </a:solidFill>
                <a:latin typeface="Carlito"/>
                <a:cs typeface="Carlito"/>
              </a:rPr>
              <a:t>CCAFS </a:t>
            </a:r>
            <a:r>
              <a:rPr sz="2000" spc="-10" dirty="0">
                <a:solidFill>
                  <a:srgbClr val="404040"/>
                </a:solidFill>
                <a:latin typeface="Carlito"/>
                <a:cs typeface="Carlito"/>
              </a:rPr>
              <a:t>LC-40 </a:t>
            </a:r>
            <a:r>
              <a:rPr sz="2000" spc="-5" dirty="0">
                <a:solidFill>
                  <a:srgbClr val="404040"/>
                </a:solidFill>
                <a:latin typeface="Carlito"/>
                <a:cs typeface="Carlito"/>
              </a:rPr>
              <a:t>is </a:t>
            </a:r>
            <a:r>
              <a:rPr sz="2000" dirty="0">
                <a:solidFill>
                  <a:srgbClr val="404040"/>
                </a:solidFill>
                <a:latin typeface="Carlito"/>
                <a:cs typeface="Carlito"/>
              </a:rPr>
              <a:t>the </a:t>
            </a:r>
            <a:r>
              <a:rPr sz="2000" spc="-5" dirty="0">
                <a:solidFill>
                  <a:srgbClr val="404040"/>
                </a:solidFill>
                <a:latin typeface="Carlito"/>
                <a:cs typeface="Carlito"/>
              </a:rPr>
              <a:t>old name of  CCAFS SLC-40 </a:t>
            </a:r>
            <a:r>
              <a:rPr sz="2000" dirty="0">
                <a:solidFill>
                  <a:srgbClr val="404040"/>
                </a:solidFill>
                <a:latin typeface="Carlito"/>
                <a:cs typeface="Carlito"/>
              </a:rPr>
              <a:t>so </a:t>
            </a:r>
            <a:r>
              <a:rPr sz="2000" spc="-5" dirty="0">
                <a:solidFill>
                  <a:srgbClr val="404040"/>
                </a:solidFill>
                <a:latin typeface="Carlito"/>
                <a:cs typeface="Carlito"/>
              </a:rPr>
              <a:t>CCAFS </a:t>
            </a:r>
            <a:r>
              <a:rPr sz="2000" dirty="0">
                <a:solidFill>
                  <a:srgbClr val="404040"/>
                </a:solidFill>
                <a:latin typeface="Carlito"/>
                <a:cs typeface="Carlito"/>
              </a:rPr>
              <a:t>and </a:t>
            </a:r>
            <a:r>
              <a:rPr sz="2000" spc="-5" dirty="0">
                <a:solidFill>
                  <a:srgbClr val="404040"/>
                </a:solidFill>
                <a:latin typeface="Carlito"/>
                <a:cs typeface="Carlito"/>
              </a:rPr>
              <a:t>KSC </a:t>
            </a:r>
            <a:r>
              <a:rPr sz="2000" spc="-35" dirty="0">
                <a:solidFill>
                  <a:srgbClr val="404040"/>
                </a:solidFill>
                <a:latin typeface="Carlito"/>
                <a:cs typeface="Carlito"/>
              </a:rPr>
              <a:t>have </a:t>
            </a:r>
            <a:r>
              <a:rPr sz="2000" dirty="0">
                <a:solidFill>
                  <a:srgbClr val="404040"/>
                </a:solidFill>
                <a:latin typeface="Carlito"/>
                <a:cs typeface="Carlito"/>
              </a:rPr>
              <a:t>the </a:t>
            </a:r>
            <a:r>
              <a:rPr sz="2000" spc="-5" dirty="0">
                <a:solidFill>
                  <a:srgbClr val="404040"/>
                </a:solidFill>
                <a:latin typeface="Carlito"/>
                <a:cs typeface="Carlito"/>
              </a:rPr>
              <a:t>same amount </a:t>
            </a:r>
            <a:r>
              <a:rPr sz="2000" dirty="0">
                <a:solidFill>
                  <a:srgbClr val="404040"/>
                </a:solidFill>
                <a:latin typeface="Carlito"/>
                <a:cs typeface="Carlito"/>
              </a:rPr>
              <a:t>of </a:t>
            </a:r>
            <a:r>
              <a:rPr sz="2000" spc="-5" dirty="0">
                <a:solidFill>
                  <a:srgbClr val="404040"/>
                </a:solidFill>
                <a:latin typeface="Carlito"/>
                <a:cs typeface="Carlito"/>
              </a:rPr>
              <a:t>successful landings, but </a:t>
            </a:r>
            <a:r>
              <a:rPr sz="2000" dirty="0">
                <a:solidFill>
                  <a:srgbClr val="404040"/>
                </a:solidFill>
                <a:latin typeface="Carlito"/>
                <a:cs typeface="Carlito"/>
              </a:rPr>
              <a:t>a majority of the  </a:t>
            </a:r>
            <a:r>
              <a:rPr sz="2000" spc="-5" dirty="0">
                <a:solidFill>
                  <a:srgbClr val="404040"/>
                </a:solidFill>
                <a:latin typeface="Carlito"/>
                <a:cs typeface="Carlito"/>
              </a:rPr>
              <a:t>successful </a:t>
            </a:r>
            <a:r>
              <a:rPr sz="2000" dirty="0">
                <a:solidFill>
                  <a:srgbClr val="404040"/>
                </a:solidFill>
                <a:latin typeface="Carlito"/>
                <a:cs typeface="Carlito"/>
              </a:rPr>
              <a:t>landings </a:t>
            </a:r>
            <a:r>
              <a:rPr sz="2000" spc="-5" dirty="0">
                <a:solidFill>
                  <a:srgbClr val="404040"/>
                </a:solidFill>
                <a:latin typeface="Carlito"/>
                <a:cs typeface="Carlito"/>
              </a:rPr>
              <a:t>where </a:t>
            </a:r>
            <a:r>
              <a:rPr sz="2000" spc="-20" dirty="0">
                <a:solidFill>
                  <a:srgbClr val="404040"/>
                </a:solidFill>
                <a:latin typeface="Carlito"/>
                <a:cs typeface="Carlito"/>
              </a:rPr>
              <a:t>performed </a:t>
            </a:r>
            <a:r>
              <a:rPr sz="2000" spc="-25" dirty="0">
                <a:solidFill>
                  <a:srgbClr val="404040"/>
                </a:solidFill>
                <a:latin typeface="Carlito"/>
                <a:cs typeface="Carlito"/>
              </a:rPr>
              <a:t>before </a:t>
            </a:r>
            <a:r>
              <a:rPr sz="2000" dirty="0">
                <a:solidFill>
                  <a:srgbClr val="404040"/>
                </a:solidFill>
                <a:latin typeface="Carlito"/>
                <a:cs typeface="Carlito"/>
              </a:rPr>
              <a:t>the </a:t>
            </a:r>
            <a:r>
              <a:rPr sz="2000" spc="-5" dirty="0">
                <a:solidFill>
                  <a:srgbClr val="404040"/>
                </a:solidFill>
                <a:latin typeface="Carlito"/>
                <a:cs typeface="Carlito"/>
              </a:rPr>
              <a:t>name </a:t>
            </a:r>
            <a:r>
              <a:rPr sz="2000" dirty="0">
                <a:solidFill>
                  <a:srgbClr val="404040"/>
                </a:solidFill>
                <a:latin typeface="Carlito"/>
                <a:cs typeface="Carlito"/>
              </a:rPr>
              <a:t>change. </a:t>
            </a:r>
            <a:r>
              <a:rPr sz="2000" spc="-40" dirty="0">
                <a:solidFill>
                  <a:srgbClr val="404040"/>
                </a:solidFill>
                <a:latin typeface="Carlito"/>
                <a:cs typeface="Carlito"/>
              </a:rPr>
              <a:t>VAFB </a:t>
            </a:r>
            <a:r>
              <a:rPr sz="2000" spc="-5" dirty="0">
                <a:solidFill>
                  <a:srgbClr val="404040"/>
                </a:solidFill>
                <a:latin typeface="Carlito"/>
                <a:cs typeface="Carlito"/>
              </a:rPr>
              <a:t>has </a:t>
            </a:r>
            <a:r>
              <a:rPr sz="2000" dirty="0">
                <a:solidFill>
                  <a:srgbClr val="404040"/>
                </a:solidFill>
                <a:latin typeface="Carlito"/>
                <a:cs typeface="Carlito"/>
              </a:rPr>
              <a:t>the </a:t>
            </a:r>
            <a:r>
              <a:rPr sz="2000" spc="-20" dirty="0">
                <a:solidFill>
                  <a:srgbClr val="404040"/>
                </a:solidFill>
                <a:latin typeface="Carlito"/>
                <a:cs typeface="Carlito"/>
              </a:rPr>
              <a:t>smallest share </a:t>
            </a:r>
            <a:r>
              <a:rPr sz="2000" spc="-5" dirty="0">
                <a:solidFill>
                  <a:srgbClr val="404040"/>
                </a:solidFill>
                <a:latin typeface="Carlito"/>
                <a:cs typeface="Carlito"/>
              </a:rPr>
              <a:t>of successful  </a:t>
            </a:r>
            <a:r>
              <a:rPr sz="2000" dirty="0">
                <a:solidFill>
                  <a:srgbClr val="404040"/>
                </a:solidFill>
                <a:latin typeface="Carlito"/>
                <a:cs typeface="Carlito"/>
              </a:rPr>
              <a:t>landings. </a:t>
            </a:r>
            <a:r>
              <a:rPr sz="2000" spc="-5" dirty="0">
                <a:solidFill>
                  <a:srgbClr val="404040"/>
                </a:solidFill>
                <a:latin typeface="Carlito"/>
                <a:cs typeface="Carlito"/>
              </a:rPr>
              <a:t>This </a:t>
            </a:r>
            <a:r>
              <a:rPr sz="2000" spc="-25" dirty="0">
                <a:solidFill>
                  <a:srgbClr val="404040"/>
                </a:solidFill>
                <a:latin typeface="Carlito"/>
                <a:cs typeface="Carlito"/>
              </a:rPr>
              <a:t>may </a:t>
            </a:r>
            <a:r>
              <a:rPr sz="2000" dirty="0">
                <a:solidFill>
                  <a:srgbClr val="404040"/>
                </a:solidFill>
                <a:latin typeface="Carlito"/>
                <a:cs typeface="Carlito"/>
              </a:rPr>
              <a:t>be due </a:t>
            </a:r>
            <a:r>
              <a:rPr sz="2000" spc="-20" dirty="0">
                <a:solidFill>
                  <a:srgbClr val="404040"/>
                </a:solidFill>
                <a:latin typeface="Carlito"/>
                <a:cs typeface="Carlito"/>
              </a:rPr>
              <a:t>to </a:t>
            </a:r>
            <a:r>
              <a:rPr sz="2000" spc="-5" dirty="0">
                <a:solidFill>
                  <a:srgbClr val="404040"/>
                </a:solidFill>
                <a:latin typeface="Carlito"/>
                <a:cs typeface="Carlito"/>
              </a:rPr>
              <a:t>smaller sample </a:t>
            </a:r>
            <a:r>
              <a:rPr sz="2000" dirty="0">
                <a:solidFill>
                  <a:srgbClr val="404040"/>
                </a:solidFill>
                <a:latin typeface="Carlito"/>
                <a:cs typeface="Carlito"/>
              </a:rPr>
              <a:t>and </a:t>
            </a:r>
            <a:r>
              <a:rPr sz="2000" spc="-5" dirty="0">
                <a:solidFill>
                  <a:srgbClr val="404040"/>
                </a:solidFill>
                <a:latin typeface="Carlito"/>
                <a:cs typeface="Carlito"/>
              </a:rPr>
              <a:t>increase in </a:t>
            </a:r>
            <a:r>
              <a:rPr sz="2000" spc="-15" dirty="0">
                <a:solidFill>
                  <a:srgbClr val="404040"/>
                </a:solidFill>
                <a:latin typeface="Carlito"/>
                <a:cs typeface="Carlito"/>
              </a:rPr>
              <a:t>difficulty </a:t>
            </a:r>
            <a:r>
              <a:rPr sz="2000" spc="-5" dirty="0">
                <a:solidFill>
                  <a:srgbClr val="404040"/>
                </a:solidFill>
                <a:latin typeface="Carlito"/>
                <a:cs typeface="Carlito"/>
              </a:rPr>
              <a:t>of </a:t>
            </a:r>
            <a:r>
              <a:rPr sz="2000" dirty="0">
                <a:solidFill>
                  <a:srgbClr val="404040"/>
                </a:solidFill>
                <a:latin typeface="Carlito"/>
                <a:cs typeface="Carlito"/>
              </a:rPr>
              <a:t>launching </a:t>
            </a:r>
            <a:r>
              <a:rPr sz="2000" spc="-5" dirty="0">
                <a:solidFill>
                  <a:srgbClr val="404040"/>
                </a:solidFill>
                <a:latin typeface="Carlito"/>
                <a:cs typeface="Carlito"/>
              </a:rPr>
              <a:t>in </a:t>
            </a:r>
            <a:r>
              <a:rPr sz="2000" dirty="0">
                <a:solidFill>
                  <a:srgbClr val="404040"/>
                </a:solidFill>
                <a:latin typeface="Carlito"/>
                <a:cs typeface="Carlito"/>
              </a:rPr>
              <a:t>the </a:t>
            </a:r>
            <a:r>
              <a:rPr sz="2000" spc="-25" dirty="0">
                <a:solidFill>
                  <a:srgbClr val="404040"/>
                </a:solidFill>
                <a:latin typeface="Carlito"/>
                <a:cs typeface="Carlito"/>
              </a:rPr>
              <a:t>west</a:t>
            </a:r>
            <a:r>
              <a:rPr sz="2000" spc="-65" dirty="0">
                <a:solidFill>
                  <a:srgbClr val="404040"/>
                </a:solidFill>
                <a:latin typeface="Carlito"/>
                <a:cs typeface="Carlito"/>
              </a:rPr>
              <a:t> </a:t>
            </a:r>
            <a:r>
              <a:rPr sz="2000" spc="-10" dirty="0">
                <a:solidFill>
                  <a:srgbClr val="404040"/>
                </a:solidFill>
                <a:latin typeface="Carlito"/>
                <a:cs typeface="Carlito"/>
              </a:rPr>
              <a:t>coast.</a:t>
            </a:r>
            <a:endParaRPr sz="2000" dirty="0">
              <a:latin typeface="Carlito"/>
              <a:cs typeface="Carlito"/>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58462"/>
            <a:ext cx="9863378" cy="4560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Commercial Space Age is Here</a:t>
            </a:r>
          </a:p>
          <a:p>
            <a:pPr>
              <a:spcBef>
                <a:spcPts val="1400"/>
              </a:spcBef>
            </a:pPr>
            <a:r>
              <a:rPr lang="en-US" sz="2200" dirty="0">
                <a:solidFill>
                  <a:schemeClr val="accent3">
                    <a:lumMod val="25000"/>
                  </a:schemeClr>
                </a:solidFill>
                <a:latin typeface="Abadi" panose="020B0604020104020204" pitchFamily="34" charset="0"/>
              </a:rPr>
              <a:t>Space X has best pricing ($62 million vs. $165 million USD)</a:t>
            </a:r>
          </a:p>
          <a:p>
            <a:pPr>
              <a:spcBef>
                <a:spcPts val="1400"/>
              </a:spcBef>
            </a:pPr>
            <a:r>
              <a:rPr lang="en-US" sz="2200" dirty="0">
                <a:solidFill>
                  <a:schemeClr val="accent3">
                    <a:lumMod val="25000"/>
                  </a:schemeClr>
                </a:solidFill>
                <a:latin typeface="Abadi" panose="020B0604020104020204" pitchFamily="34" charset="0"/>
              </a:rPr>
              <a:t>Largely due to ability to recover part of rocket (Stage 1)</a:t>
            </a:r>
          </a:p>
          <a:p>
            <a:pPr>
              <a:spcBef>
                <a:spcPts val="1400"/>
              </a:spcBef>
            </a:pPr>
            <a:r>
              <a:rPr lang="en-US" sz="2200" dirty="0">
                <a:solidFill>
                  <a:schemeClr val="accent3">
                    <a:lumMod val="25000"/>
                  </a:schemeClr>
                </a:solidFill>
                <a:latin typeface="Abadi" panose="020B0604020104020204" pitchFamily="34" charset="0"/>
              </a:rPr>
              <a:t>Space Y wants to compete with Space X</a:t>
            </a:r>
          </a:p>
          <a:p>
            <a:pPr>
              <a:spcBef>
                <a:spcPts val="1400"/>
              </a:spcBef>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b="1" dirty="0">
                <a:solidFill>
                  <a:schemeClr val="accent3">
                    <a:lumMod val="25000"/>
                  </a:schemeClr>
                </a:solidFill>
                <a:latin typeface="Abadi" panose="020B0604020104020204" pitchFamily="34" charset="0"/>
              </a:rPr>
              <a:t>Problems you want to find answers: </a:t>
            </a:r>
            <a:r>
              <a:rPr lang="en-US" sz="2200" dirty="0">
                <a:solidFill>
                  <a:schemeClr val="accent3">
                    <a:lumMod val="25000"/>
                  </a:schemeClr>
                </a:solidFill>
                <a:latin typeface="Abadi" panose="020B0604020104020204" pitchFamily="34" charset="0"/>
              </a:rPr>
              <a:t>Space Y tasks us to train a machine learning model to  predict successful Stage 1 recovery</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heavy" spc="-285" dirty="0">
                <a:uFill>
                  <a:solidFill>
                    <a:srgbClr val="7D7D7D"/>
                  </a:solidFill>
                </a:uFill>
              </a:rPr>
              <a:t>Highest </a:t>
            </a:r>
            <a:r>
              <a:rPr lang="en-US" u="heavy" spc="-520" dirty="0">
                <a:uFill>
                  <a:solidFill>
                    <a:srgbClr val="7D7D7D"/>
                  </a:solidFill>
                </a:uFill>
              </a:rPr>
              <a:t>Success </a:t>
            </a:r>
            <a:r>
              <a:rPr lang="en-US" u="heavy" spc="-395" dirty="0">
                <a:uFill>
                  <a:solidFill>
                    <a:srgbClr val="7D7D7D"/>
                  </a:solidFill>
                </a:uFill>
              </a:rPr>
              <a:t>Rate </a:t>
            </a:r>
            <a:r>
              <a:rPr lang="en-US" u="heavy" spc="-370" dirty="0">
                <a:uFill>
                  <a:solidFill>
                    <a:srgbClr val="7D7D7D"/>
                  </a:solidFill>
                </a:uFill>
              </a:rPr>
              <a:t>Launch</a:t>
            </a:r>
            <a:r>
              <a:rPr lang="en-US" u="heavy" spc="-400" dirty="0">
                <a:uFill>
                  <a:solidFill>
                    <a:srgbClr val="7D7D7D"/>
                  </a:solidFill>
                </a:uFill>
              </a:rPr>
              <a:t> </a:t>
            </a:r>
            <a:r>
              <a:rPr lang="en-US" u="heavy" spc="-325" dirty="0">
                <a:uFill>
                  <a:solidFill>
                    <a:srgbClr val="7D7D7D"/>
                  </a:solidFill>
                </a:uFill>
              </a:rPr>
              <a:t>Site	</a:t>
            </a:r>
            <a:endParaRPr lang="en-US" dirty="0">
              <a:solidFill>
                <a:srgbClr val="0B49CB"/>
              </a:solidFill>
              <a:latin typeface="Abadi"/>
            </a:endParaRPr>
          </a:p>
        </p:txBody>
      </p:sp>
      <p:sp>
        <p:nvSpPr>
          <p:cNvPr id="2" name="object 5">
            <a:extLst>
              <a:ext uri="{FF2B5EF4-FFF2-40B4-BE49-F238E27FC236}">
                <a16:creationId xmlns:a16="http://schemas.microsoft.com/office/drawing/2014/main" id="{4F9FBA72-E910-1DD4-C884-C36C70257BD5}"/>
              </a:ext>
            </a:extLst>
          </p:cNvPr>
          <p:cNvSpPr/>
          <p:nvPr/>
        </p:nvSpPr>
        <p:spPr>
          <a:xfrm>
            <a:off x="1248155" y="2308860"/>
            <a:ext cx="3401568" cy="152400"/>
          </a:xfrm>
          <a:prstGeom prst="rect">
            <a:avLst/>
          </a:prstGeom>
          <a:blipFill>
            <a:blip r:embed="rId3" cstate="print"/>
            <a:stretch>
              <a:fillRect/>
            </a:stretch>
          </a:blipFill>
        </p:spPr>
        <p:txBody>
          <a:bodyPr wrap="square" lIns="0" tIns="0" rIns="0" bIns="0" rtlCol="0"/>
          <a:lstStyle/>
          <a:p>
            <a:endParaRPr/>
          </a:p>
        </p:txBody>
      </p:sp>
      <p:sp>
        <p:nvSpPr>
          <p:cNvPr id="4" name="object 4">
            <a:extLst>
              <a:ext uri="{FF2B5EF4-FFF2-40B4-BE49-F238E27FC236}">
                <a16:creationId xmlns:a16="http://schemas.microsoft.com/office/drawing/2014/main" id="{1DE11E91-83AC-7D38-B6B9-95D6EB3581DD}"/>
              </a:ext>
            </a:extLst>
          </p:cNvPr>
          <p:cNvSpPr/>
          <p:nvPr/>
        </p:nvSpPr>
        <p:spPr>
          <a:xfrm>
            <a:off x="4811267" y="2243327"/>
            <a:ext cx="2570988" cy="2570988"/>
          </a:xfrm>
          <a:prstGeom prst="rect">
            <a:avLst/>
          </a:prstGeom>
          <a:blipFill>
            <a:blip r:embed="rId4" cstate="print"/>
            <a:stretch>
              <a:fillRect/>
            </a:stretch>
          </a:blipFill>
        </p:spPr>
        <p:txBody>
          <a:bodyPr wrap="square" lIns="0" tIns="0" rIns="0" bIns="0" rtlCol="0"/>
          <a:lstStyle/>
          <a:p>
            <a:endParaRPr/>
          </a:p>
        </p:txBody>
      </p:sp>
      <p:sp>
        <p:nvSpPr>
          <p:cNvPr id="6" name="object 6">
            <a:extLst>
              <a:ext uri="{FF2B5EF4-FFF2-40B4-BE49-F238E27FC236}">
                <a16:creationId xmlns:a16="http://schemas.microsoft.com/office/drawing/2014/main" id="{227EB97E-CDFE-17FA-9BB3-58DC8D1751E2}"/>
              </a:ext>
            </a:extLst>
          </p:cNvPr>
          <p:cNvSpPr/>
          <p:nvPr/>
        </p:nvSpPr>
        <p:spPr>
          <a:xfrm>
            <a:off x="8031480" y="2429255"/>
            <a:ext cx="324611" cy="304800"/>
          </a:xfrm>
          <a:prstGeom prst="rect">
            <a:avLst/>
          </a:prstGeom>
          <a:blipFill>
            <a:blip r:embed="rId5" cstate="print"/>
            <a:stretch>
              <a:fillRect/>
            </a:stretch>
          </a:blipFill>
        </p:spPr>
        <p:txBody>
          <a:bodyPr wrap="square" lIns="0" tIns="0" rIns="0" bIns="0" rtlCol="0"/>
          <a:lstStyle/>
          <a:p>
            <a:endParaRPr/>
          </a:p>
        </p:txBody>
      </p:sp>
      <p:sp>
        <p:nvSpPr>
          <p:cNvPr id="7" name="object 3">
            <a:extLst>
              <a:ext uri="{FF2B5EF4-FFF2-40B4-BE49-F238E27FC236}">
                <a16:creationId xmlns:a16="http://schemas.microsoft.com/office/drawing/2014/main" id="{C7816F95-2377-09F3-98B0-2772E05EA7D4}"/>
              </a:ext>
            </a:extLst>
          </p:cNvPr>
          <p:cNvSpPr txBox="1"/>
          <p:nvPr/>
        </p:nvSpPr>
        <p:spPr>
          <a:xfrm>
            <a:off x="1176019" y="5068061"/>
            <a:ext cx="916749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latin typeface="Carlito"/>
                <a:cs typeface="Carlito"/>
              </a:rPr>
              <a:t>KSC LC-39A has </a:t>
            </a:r>
            <a:r>
              <a:rPr sz="2000" dirty="0">
                <a:solidFill>
                  <a:srgbClr val="404040"/>
                </a:solidFill>
                <a:latin typeface="Carlito"/>
                <a:cs typeface="Carlito"/>
              </a:rPr>
              <a:t>the </a:t>
            </a:r>
            <a:r>
              <a:rPr sz="2000" spc="-10" dirty="0">
                <a:solidFill>
                  <a:srgbClr val="404040"/>
                </a:solidFill>
                <a:latin typeface="Carlito"/>
                <a:cs typeface="Carlito"/>
              </a:rPr>
              <a:t>highest </a:t>
            </a:r>
            <a:r>
              <a:rPr sz="2000" dirty="0">
                <a:solidFill>
                  <a:srgbClr val="404040"/>
                </a:solidFill>
                <a:latin typeface="Carlito"/>
                <a:cs typeface="Carlito"/>
              </a:rPr>
              <a:t>success </a:t>
            </a:r>
            <a:r>
              <a:rPr sz="2000" spc="-40" dirty="0">
                <a:solidFill>
                  <a:srgbClr val="404040"/>
                </a:solidFill>
                <a:latin typeface="Carlito"/>
                <a:cs typeface="Carlito"/>
              </a:rPr>
              <a:t>rate </a:t>
            </a:r>
            <a:r>
              <a:rPr sz="2000" spc="-5" dirty="0">
                <a:solidFill>
                  <a:srgbClr val="404040"/>
                </a:solidFill>
                <a:latin typeface="Carlito"/>
                <a:cs typeface="Carlito"/>
              </a:rPr>
              <a:t>with </a:t>
            </a:r>
            <a:r>
              <a:rPr sz="2000" dirty="0">
                <a:solidFill>
                  <a:srgbClr val="404040"/>
                </a:solidFill>
                <a:latin typeface="Carlito"/>
                <a:cs typeface="Carlito"/>
              </a:rPr>
              <a:t>10 </a:t>
            </a:r>
            <a:r>
              <a:rPr sz="2000" spc="-5" dirty="0">
                <a:solidFill>
                  <a:srgbClr val="404040"/>
                </a:solidFill>
                <a:latin typeface="Carlito"/>
                <a:cs typeface="Carlito"/>
              </a:rPr>
              <a:t>successful </a:t>
            </a:r>
            <a:r>
              <a:rPr sz="2000" dirty="0">
                <a:solidFill>
                  <a:srgbClr val="404040"/>
                </a:solidFill>
                <a:latin typeface="Carlito"/>
                <a:cs typeface="Carlito"/>
              </a:rPr>
              <a:t>landings and 3 </a:t>
            </a:r>
            <a:r>
              <a:rPr sz="2000" spc="-20" dirty="0">
                <a:solidFill>
                  <a:srgbClr val="404040"/>
                </a:solidFill>
                <a:latin typeface="Carlito"/>
                <a:cs typeface="Carlito"/>
              </a:rPr>
              <a:t>failed</a:t>
            </a:r>
            <a:r>
              <a:rPr sz="2000" spc="-105" dirty="0">
                <a:solidFill>
                  <a:srgbClr val="404040"/>
                </a:solidFill>
                <a:latin typeface="Carlito"/>
                <a:cs typeface="Carlito"/>
              </a:rPr>
              <a:t> </a:t>
            </a:r>
            <a:r>
              <a:rPr sz="2000" dirty="0">
                <a:solidFill>
                  <a:srgbClr val="404040"/>
                </a:solidFill>
                <a:latin typeface="Carlito"/>
                <a:cs typeface="Carlito"/>
              </a:rPr>
              <a:t>landings.</a:t>
            </a:r>
            <a:endParaRPr sz="2000" dirty="0">
              <a:latin typeface="Carlito"/>
              <a:cs typeface="Carlito"/>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pc="-385" dirty="0"/>
              <a:t>Payload </a:t>
            </a:r>
            <a:r>
              <a:rPr lang="en-US" spc="-390" dirty="0"/>
              <a:t>Mass </a:t>
            </a:r>
            <a:r>
              <a:rPr lang="en-US" spc="-365" dirty="0"/>
              <a:t>vs. </a:t>
            </a:r>
            <a:r>
              <a:rPr lang="en-US" spc="-520" dirty="0"/>
              <a:t>Success </a:t>
            </a:r>
            <a:r>
              <a:rPr lang="en-US" spc="-365" dirty="0"/>
              <a:t>vs. </a:t>
            </a:r>
            <a:r>
              <a:rPr lang="en-US" spc="-270" dirty="0"/>
              <a:t>Booster  </a:t>
            </a:r>
            <a:r>
              <a:rPr lang="en-US" u="heavy" spc="-330" dirty="0">
                <a:uFill>
                  <a:solidFill>
                    <a:srgbClr val="7D7D7D"/>
                  </a:solidFill>
                </a:uFill>
              </a:rPr>
              <a:t>Version</a:t>
            </a:r>
            <a:r>
              <a:rPr lang="en-US" u="heavy" spc="-409" dirty="0">
                <a:uFill>
                  <a:solidFill>
                    <a:srgbClr val="7D7D7D"/>
                  </a:solidFill>
                </a:uFill>
              </a:rPr>
              <a:t> </a:t>
            </a:r>
            <a:r>
              <a:rPr lang="en-US" u="heavy" spc="-330" dirty="0">
                <a:uFill>
                  <a:solidFill>
                    <a:srgbClr val="7D7D7D"/>
                  </a:solidFill>
                </a:uFill>
              </a:rPr>
              <a:t>Category	</a:t>
            </a:r>
            <a:endParaRPr lang="en-US" dirty="0">
              <a:solidFill>
                <a:srgbClr val="0B49CB"/>
              </a:solidFill>
              <a:latin typeface="Abadi"/>
            </a:endParaRPr>
          </a:p>
        </p:txBody>
      </p:sp>
      <p:sp>
        <p:nvSpPr>
          <p:cNvPr id="2" name="object 4">
            <a:extLst>
              <a:ext uri="{FF2B5EF4-FFF2-40B4-BE49-F238E27FC236}">
                <a16:creationId xmlns:a16="http://schemas.microsoft.com/office/drawing/2014/main" id="{9E655C1F-8126-700D-8AFB-BDA3407EEFB4}"/>
              </a:ext>
            </a:extLst>
          </p:cNvPr>
          <p:cNvSpPr/>
          <p:nvPr/>
        </p:nvSpPr>
        <p:spPr>
          <a:xfrm>
            <a:off x="417958" y="1774321"/>
            <a:ext cx="11568046" cy="2981568"/>
          </a:xfrm>
          <a:prstGeom prst="rect">
            <a:avLst/>
          </a:prstGeom>
          <a:blipFill>
            <a:blip r:embed="rId3" cstate="print"/>
            <a:stretch>
              <a:fillRect/>
            </a:stretch>
          </a:blipFill>
        </p:spPr>
        <p:txBody>
          <a:bodyPr wrap="square" lIns="0" tIns="0" rIns="0" bIns="0" rtlCol="0"/>
          <a:lstStyle/>
          <a:p>
            <a:endParaRPr/>
          </a:p>
        </p:txBody>
      </p:sp>
      <p:sp>
        <p:nvSpPr>
          <p:cNvPr id="4" name="object 3">
            <a:extLst>
              <a:ext uri="{FF2B5EF4-FFF2-40B4-BE49-F238E27FC236}">
                <a16:creationId xmlns:a16="http://schemas.microsoft.com/office/drawing/2014/main" id="{9A7986A7-33D3-D580-962D-658AF98F3453}"/>
              </a:ext>
            </a:extLst>
          </p:cNvPr>
          <p:cNvSpPr txBox="1"/>
          <p:nvPr/>
        </p:nvSpPr>
        <p:spPr>
          <a:xfrm>
            <a:off x="1084275" y="4868926"/>
            <a:ext cx="9767570" cy="1169670"/>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Plotly dashboard has </a:t>
            </a:r>
            <a:r>
              <a:rPr sz="2000" dirty="0">
                <a:solidFill>
                  <a:srgbClr val="404040"/>
                </a:solidFill>
                <a:latin typeface="Carlito"/>
                <a:cs typeface="Carlito"/>
              </a:rPr>
              <a:t>a </a:t>
            </a:r>
            <a:r>
              <a:rPr sz="2000" spc="-25" dirty="0">
                <a:solidFill>
                  <a:srgbClr val="404040"/>
                </a:solidFill>
                <a:latin typeface="Carlito"/>
                <a:cs typeface="Carlito"/>
              </a:rPr>
              <a:t>Payload </a:t>
            </a:r>
            <a:r>
              <a:rPr sz="2000" spc="-20" dirty="0">
                <a:solidFill>
                  <a:srgbClr val="404040"/>
                </a:solidFill>
                <a:latin typeface="Carlito"/>
                <a:cs typeface="Carlito"/>
              </a:rPr>
              <a:t>range </a:t>
            </a:r>
            <a:r>
              <a:rPr sz="2000" spc="-60" dirty="0">
                <a:solidFill>
                  <a:srgbClr val="404040"/>
                </a:solidFill>
                <a:latin typeface="Carlito"/>
                <a:cs typeface="Carlito"/>
              </a:rPr>
              <a:t>selector. </a:t>
            </a:r>
            <a:r>
              <a:rPr sz="2000" spc="-65" dirty="0">
                <a:solidFill>
                  <a:srgbClr val="404040"/>
                </a:solidFill>
                <a:latin typeface="Carlito"/>
                <a:cs typeface="Carlito"/>
              </a:rPr>
              <a:t>However, </a:t>
            </a:r>
            <a:r>
              <a:rPr sz="2000" dirty="0">
                <a:solidFill>
                  <a:srgbClr val="404040"/>
                </a:solidFill>
                <a:latin typeface="Carlito"/>
                <a:cs typeface="Carlito"/>
              </a:rPr>
              <a:t>this </a:t>
            </a:r>
            <a:r>
              <a:rPr sz="2000" spc="-5" dirty="0">
                <a:solidFill>
                  <a:srgbClr val="404040"/>
                </a:solidFill>
                <a:latin typeface="Carlito"/>
                <a:cs typeface="Carlito"/>
              </a:rPr>
              <a:t>is </a:t>
            </a:r>
            <a:r>
              <a:rPr sz="2000" spc="-10" dirty="0">
                <a:solidFill>
                  <a:srgbClr val="404040"/>
                </a:solidFill>
                <a:latin typeface="Carlito"/>
                <a:cs typeface="Carlito"/>
              </a:rPr>
              <a:t>set </a:t>
            </a:r>
            <a:r>
              <a:rPr sz="2000" spc="-20" dirty="0">
                <a:solidFill>
                  <a:srgbClr val="404040"/>
                </a:solidFill>
                <a:latin typeface="Carlito"/>
                <a:cs typeface="Carlito"/>
              </a:rPr>
              <a:t>from </a:t>
            </a:r>
            <a:r>
              <a:rPr sz="2000" dirty="0">
                <a:solidFill>
                  <a:srgbClr val="404040"/>
                </a:solidFill>
                <a:latin typeface="Carlito"/>
                <a:cs typeface="Carlito"/>
              </a:rPr>
              <a:t>0-10000 </a:t>
            </a:r>
            <a:r>
              <a:rPr sz="2000" spc="-20" dirty="0">
                <a:solidFill>
                  <a:srgbClr val="404040"/>
                </a:solidFill>
                <a:latin typeface="Carlito"/>
                <a:cs typeface="Carlito"/>
              </a:rPr>
              <a:t>instead </a:t>
            </a:r>
            <a:r>
              <a:rPr sz="2000" spc="-5" dirty="0">
                <a:solidFill>
                  <a:srgbClr val="404040"/>
                </a:solidFill>
                <a:latin typeface="Carlito"/>
                <a:cs typeface="Carlito"/>
              </a:rPr>
              <a:t>of </a:t>
            </a:r>
            <a:r>
              <a:rPr sz="2000" dirty="0">
                <a:solidFill>
                  <a:srgbClr val="404040"/>
                </a:solidFill>
                <a:latin typeface="Carlito"/>
                <a:cs typeface="Carlito"/>
              </a:rPr>
              <a:t>the  </a:t>
            </a:r>
            <a:r>
              <a:rPr sz="2000" spc="-20" dirty="0">
                <a:solidFill>
                  <a:srgbClr val="404040"/>
                </a:solidFill>
                <a:latin typeface="Carlito"/>
                <a:cs typeface="Carlito"/>
              </a:rPr>
              <a:t>max </a:t>
            </a:r>
            <a:r>
              <a:rPr sz="2000" spc="-25" dirty="0">
                <a:solidFill>
                  <a:srgbClr val="404040"/>
                </a:solidFill>
                <a:latin typeface="Carlito"/>
                <a:cs typeface="Carlito"/>
              </a:rPr>
              <a:t>Payload </a:t>
            </a:r>
            <a:r>
              <a:rPr sz="2000" spc="-5" dirty="0">
                <a:solidFill>
                  <a:srgbClr val="404040"/>
                </a:solidFill>
                <a:latin typeface="Carlito"/>
                <a:cs typeface="Carlito"/>
              </a:rPr>
              <a:t>of </a:t>
            </a:r>
            <a:r>
              <a:rPr sz="2000" dirty="0">
                <a:solidFill>
                  <a:srgbClr val="404040"/>
                </a:solidFill>
                <a:latin typeface="Carlito"/>
                <a:cs typeface="Carlito"/>
              </a:rPr>
              <a:t>15600. </a:t>
            </a:r>
            <a:r>
              <a:rPr sz="2000" spc="-5" dirty="0">
                <a:solidFill>
                  <a:srgbClr val="404040"/>
                </a:solidFill>
                <a:latin typeface="Carlito"/>
                <a:cs typeface="Carlito"/>
              </a:rPr>
              <a:t>Class </a:t>
            </a:r>
            <a:r>
              <a:rPr sz="2000" spc="-20" dirty="0">
                <a:solidFill>
                  <a:srgbClr val="404040"/>
                </a:solidFill>
                <a:latin typeface="Carlito"/>
                <a:cs typeface="Carlito"/>
              </a:rPr>
              <a:t>indicates </a:t>
            </a:r>
            <a:r>
              <a:rPr sz="2000" dirty="0">
                <a:solidFill>
                  <a:srgbClr val="404040"/>
                </a:solidFill>
                <a:latin typeface="Carlito"/>
                <a:cs typeface="Carlito"/>
              </a:rPr>
              <a:t>1 </a:t>
            </a:r>
            <a:r>
              <a:rPr sz="2000" spc="-30" dirty="0">
                <a:solidFill>
                  <a:srgbClr val="404040"/>
                </a:solidFill>
                <a:latin typeface="Carlito"/>
                <a:cs typeface="Carlito"/>
              </a:rPr>
              <a:t>for </a:t>
            </a:r>
            <a:r>
              <a:rPr sz="2000" spc="-5" dirty="0">
                <a:solidFill>
                  <a:srgbClr val="404040"/>
                </a:solidFill>
                <a:latin typeface="Carlito"/>
                <a:cs typeface="Carlito"/>
              </a:rPr>
              <a:t>successful </a:t>
            </a:r>
            <a:r>
              <a:rPr sz="2000" dirty="0">
                <a:solidFill>
                  <a:srgbClr val="404040"/>
                </a:solidFill>
                <a:latin typeface="Carlito"/>
                <a:cs typeface="Carlito"/>
              </a:rPr>
              <a:t>landing and 0 </a:t>
            </a:r>
            <a:r>
              <a:rPr sz="2000" spc="-30" dirty="0">
                <a:solidFill>
                  <a:srgbClr val="404040"/>
                </a:solidFill>
                <a:latin typeface="Carlito"/>
                <a:cs typeface="Carlito"/>
              </a:rPr>
              <a:t>for </a:t>
            </a:r>
            <a:r>
              <a:rPr sz="2000" spc="-20" dirty="0">
                <a:solidFill>
                  <a:srgbClr val="404040"/>
                </a:solidFill>
                <a:latin typeface="Carlito"/>
                <a:cs typeface="Carlito"/>
              </a:rPr>
              <a:t>failure. </a:t>
            </a:r>
            <a:r>
              <a:rPr sz="2000" spc="-25" dirty="0">
                <a:solidFill>
                  <a:srgbClr val="404040"/>
                </a:solidFill>
                <a:latin typeface="Carlito"/>
                <a:cs typeface="Carlito"/>
              </a:rPr>
              <a:t>Scatter </a:t>
            </a:r>
            <a:r>
              <a:rPr sz="2000" spc="-5" dirty="0">
                <a:solidFill>
                  <a:srgbClr val="404040"/>
                </a:solidFill>
                <a:latin typeface="Carlito"/>
                <a:cs typeface="Carlito"/>
              </a:rPr>
              <a:t>plot also  accounts </a:t>
            </a:r>
            <a:r>
              <a:rPr sz="2000" spc="-25" dirty="0">
                <a:solidFill>
                  <a:srgbClr val="404040"/>
                </a:solidFill>
                <a:latin typeface="Carlito"/>
                <a:cs typeface="Carlito"/>
              </a:rPr>
              <a:t>for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20" dirty="0">
                <a:solidFill>
                  <a:srgbClr val="404040"/>
                </a:solidFill>
                <a:latin typeface="Carlito"/>
                <a:cs typeface="Carlito"/>
              </a:rPr>
              <a:t>category </a:t>
            </a:r>
            <a:r>
              <a:rPr sz="2000" spc="-5" dirty="0">
                <a:solidFill>
                  <a:srgbClr val="404040"/>
                </a:solidFill>
                <a:latin typeface="Carlito"/>
                <a:cs typeface="Carlito"/>
              </a:rPr>
              <a:t>in color </a:t>
            </a:r>
            <a:r>
              <a:rPr sz="2000" dirty="0">
                <a:solidFill>
                  <a:srgbClr val="404040"/>
                </a:solidFill>
                <a:latin typeface="Carlito"/>
                <a:cs typeface="Carlito"/>
              </a:rPr>
              <a:t>and number </a:t>
            </a:r>
            <a:r>
              <a:rPr sz="2000" spc="-5" dirty="0">
                <a:solidFill>
                  <a:srgbClr val="404040"/>
                </a:solidFill>
                <a:latin typeface="Carlito"/>
                <a:cs typeface="Carlito"/>
              </a:rPr>
              <a:t>of </a:t>
            </a:r>
            <a:r>
              <a:rPr sz="2000" dirty="0">
                <a:solidFill>
                  <a:srgbClr val="404040"/>
                </a:solidFill>
                <a:latin typeface="Carlito"/>
                <a:cs typeface="Carlito"/>
              </a:rPr>
              <a:t>launches </a:t>
            </a:r>
            <a:r>
              <a:rPr sz="2000" spc="-5" dirty="0">
                <a:solidFill>
                  <a:srgbClr val="404040"/>
                </a:solidFill>
                <a:latin typeface="Carlito"/>
                <a:cs typeface="Carlito"/>
              </a:rPr>
              <a:t>in </a:t>
            </a:r>
            <a:r>
              <a:rPr sz="2000" spc="-15" dirty="0">
                <a:solidFill>
                  <a:srgbClr val="404040"/>
                </a:solidFill>
                <a:latin typeface="Carlito"/>
                <a:cs typeface="Carlito"/>
              </a:rPr>
              <a:t>point </a:t>
            </a:r>
            <a:r>
              <a:rPr sz="2000" spc="-25" dirty="0">
                <a:solidFill>
                  <a:srgbClr val="404040"/>
                </a:solidFill>
                <a:latin typeface="Carlito"/>
                <a:cs typeface="Carlito"/>
              </a:rPr>
              <a:t>size. </a:t>
            </a:r>
            <a:r>
              <a:rPr sz="2000" spc="-5" dirty="0">
                <a:solidFill>
                  <a:srgbClr val="404040"/>
                </a:solidFill>
                <a:latin typeface="Carlito"/>
                <a:cs typeface="Carlito"/>
              </a:rPr>
              <a:t>In </a:t>
            </a:r>
            <a:r>
              <a:rPr sz="2000" dirty="0">
                <a:solidFill>
                  <a:srgbClr val="404040"/>
                </a:solidFill>
                <a:latin typeface="Carlito"/>
                <a:cs typeface="Carlito"/>
              </a:rPr>
              <a:t>this  </a:t>
            </a:r>
            <a:r>
              <a:rPr sz="2000" spc="-5" dirty="0">
                <a:solidFill>
                  <a:srgbClr val="404040"/>
                </a:solidFill>
                <a:latin typeface="Carlito"/>
                <a:cs typeface="Carlito"/>
              </a:rPr>
              <a:t>particular </a:t>
            </a:r>
            <a:r>
              <a:rPr sz="2000" spc="-20" dirty="0">
                <a:solidFill>
                  <a:srgbClr val="404040"/>
                </a:solidFill>
                <a:latin typeface="Carlito"/>
                <a:cs typeface="Carlito"/>
              </a:rPr>
              <a:t>range </a:t>
            </a:r>
            <a:r>
              <a:rPr sz="2000" spc="-5" dirty="0">
                <a:solidFill>
                  <a:srgbClr val="404040"/>
                </a:solidFill>
                <a:latin typeface="Carlito"/>
                <a:cs typeface="Carlito"/>
              </a:rPr>
              <a:t>of </a:t>
            </a:r>
            <a:r>
              <a:rPr sz="2000" dirty="0">
                <a:solidFill>
                  <a:srgbClr val="404040"/>
                </a:solidFill>
                <a:latin typeface="Carlito"/>
                <a:cs typeface="Carlito"/>
              </a:rPr>
              <a:t>0-6000, </a:t>
            </a:r>
            <a:r>
              <a:rPr sz="2000" spc="-20" dirty="0">
                <a:solidFill>
                  <a:srgbClr val="404040"/>
                </a:solidFill>
                <a:latin typeface="Carlito"/>
                <a:cs typeface="Carlito"/>
              </a:rPr>
              <a:t>interestingly </a:t>
            </a:r>
            <a:r>
              <a:rPr sz="2000" spc="-5" dirty="0">
                <a:solidFill>
                  <a:srgbClr val="404040"/>
                </a:solidFill>
                <a:latin typeface="Carlito"/>
                <a:cs typeface="Carlito"/>
              </a:rPr>
              <a:t>there </a:t>
            </a:r>
            <a:r>
              <a:rPr sz="2000" spc="-20" dirty="0">
                <a:solidFill>
                  <a:srgbClr val="404040"/>
                </a:solidFill>
                <a:latin typeface="Carlito"/>
                <a:cs typeface="Carlito"/>
              </a:rPr>
              <a:t>are two failed </a:t>
            </a:r>
            <a:r>
              <a:rPr sz="2000" dirty="0">
                <a:solidFill>
                  <a:srgbClr val="404040"/>
                </a:solidFill>
                <a:latin typeface="Carlito"/>
                <a:cs typeface="Carlito"/>
              </a:rPr>
              <a:t>landings </a:t>
            </a:r>
            <a:r>
              <a:rPr sz="2000" spc="-5" dirty="0">
                <a:solidFill>
                  <a:srgbClr val="404040"/>
                </a:solidFill>
                <a:latin typeface="Carlito"/>
                <a:cs typeface="Carlito"/>
              </a:rPr>
              <a:t>with payloads of </a:t>
            </a:r>
            <a:r>
              <a:rPr sz="2000" spc="-45" dirty="0">
                <a:solidFill>
                  <a:srgbClr val="404040"/>
                </a:solidFill>
                <a:latin typeface="Carlito"/>
                <a:cs typeface="Carlito"/>
              </a:rPr>
              <a:t>zero</a:t>
            </a:r>
            <a:r>
              <a:rPr sz="2000" spc="-30" dirty="0">
                <a:solidFill>
                  <a:srgbClr val="404040"/>
                </a:solidFill>
                <a:latin typeface="Carlito"/>
                <a:cs typeface="Carlito"/>
              </a:rPr>
              <a:t> </a:t>
            </a:r>
            <a:r>
              <a:rPr sz="2000" dirty="0">
                <a:solidFill>
                  <a:srgbClr val="404040"/>
                </a:solidFill>
                <a:latin typeface="Carlito"/>
                <a:cs typeface="Carlito"/>
              </a:rPr>
              <a:t>kg.</a:t>
            </a:r>
            <a:endParaRPr sz="2000" dirty="0">
              <a:latin typeface="Carlito"/>
              <a:cs typeface="Carlito"/>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models had virtually the same accuracy on the test set at 83.33% accuracy.  It should be noted that test size is small at only sample size of 18.</a:t>
            </a:r>
          </a:p>
          <a:p>
            <a:pPr>
              <a:lnSpc>
                <a:spcPct val="100000"/>
              </a:lnSpc>
              <a:spcBef>
                <a:spcPts val="1400"/>
              </a:spcBef>
            </a:pPr>
            <a:r>
              <a:rPr lang="en-US" sz="2200" dirty="0">
                <a:solidFill>
                  <a:schemeClr val="accent3">
                    <a:lumMod val="25000"/>
                  </a:schemeClr>
                </a:solidFill>
                <a:latin typeface="Abadi"/>
              </a:rPr>
              <a:t>This can cause large variance in accuracy results, such as those in Decision Tree Classifier model in repeated runs.</a:t>
            </a:r>
          </a:p>
          <a:p>
            <a:pPr>
              <a:lnSpc>
                <a:spcPct val="100000"/>
              </a:lnSpc>
              <a:spcBef>
                <a:spcPts val="1400"/>
              </a:spcBef>
            </a:pPr>
            <a:r>
              <a:rPr lang="en-US" sz="2200" dirty="0">
                <a:solidFill>
                  <a:schemeClr val="accent3">
                    <a:lumMod val="25000"/>
                  </a:schemeClr>
                </a:solidFill>
                <a:latin typeface="Abadi"/>
              </a:rPr>
              <a:t>We likely need more data to determine the best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7">
            <a:extLst>
              <a:ext uri="{FF2B5EF4-FFF2-40B4-BE49-F238E27FC236}">
                <a16:creationId xmlns:a16="http://schemas.microsoft.com/office/drawing/2014/main" id="{836E9929-0831-082B-FACB-52458C0A2546}"/>
              </a:ext>
            </a:extLst>
          </p:cNvPr>
          <p:cNvSpPr/>
          <p:nvPr/>
        </p:nvSpPr>
        <p:spPr>
          <a:xfrm>
            <a:off x="6176550" y="2287695"/>
            <a:ext cx="5076444" cy="3337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721602" cy="381158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all models performed the same for the test set, the confusion matrix is the same across all models.  The models predicted 12 successful landings when the true label was 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unsuccessful landings when the true label was unsuccessful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successful landings when the true label was unsuccessful landings (false positives).  Our models over predict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7">
            <a:extLst>
              <a:ext uri="{FF2B5EF4-FFF2-40B4-BE49-F238E27FC236}">
                <a16:creationId xmlns:a16="http://schemas.microsoft.com/office/drawing/2014/main" id="{DD875636-6AA5-5F36-5E16-D00341880670}"/>
              </a:ext>
            </a:extLst>
          </p:cNvPr>
          <p:cNvSpPr/>
          <p:nvPr/>
        </p:nvSpPr>
        <p:spPr>
          <a:xfrm>
            <a:off x="4622945" y="2118928"/>
            <a:ext cx="4541520" cy="3453383"/>
          </a:xfrm>
          <a:prstGeom prst="rect">
            <a:avLst/>
          </a:prstGeom>
          <a:blipFill>
            <a:blip r:embed="rId3" cstate="print"/>
            <a:stretch>
              <a:fillRect/>
            </a:stretch>
          </a:blipFill>
        </p:spPr>
        <p:txBody>
          <a:bodyPr wrap="square" lIns="0" tIns="0" rIns="0" bIns="0" rtlCol="0"/>
          <a:lstStyle/>
          <a:p>
            <a:endParaRPr/>
          </a:p>
        </p:txBody>
      </p:sp>
      <p:sp>
        <p:nvSpPr>
          <p:cNvPr id="3" name="object 8">
            <a:extLst>
              <a:ext uri="{FF2B5EF4-FFF2-40B4-BE49-F238E27FC236}">
                <a16:creationId xmlns:a16="http://schemas.microsoft.com/office/drawing/2014/main" id="{B67D0FB1-E1EB-B510-1987-3097C17CE0DD}"/>
              </a:ext>
            </a:extLst>
          </p:cNvPr>
          <p:cNvSpPr txBox="1"/>
          <p:nvPr/>
        </p:nvSpPr>
        <p:spPr>
          <a:xfrm>
            <a:off x="9295797" y="3421440"/>
            <a:ext cx="216217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dirty="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38899" y="1660199"/>
            <a:ext cx="5903913" cy="4351338"/>
          </a:xfrm>
          <a:prstGeom prst="rect">
            <a:avLst/>
          </a:prstGeom>
        </p:spPr>
        <p:txBody>
          <a:bodyPr>
            <a:normAutofit fontScale="62500" lnSpcReduction="2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Our task: to develop a machine learning model for Space Y who wants to bid against SpaceX</a:t>
            </a:r>
          </a:p>
          <a:p>
            <a:pPr>
              <a:lnSpc>
                <a:spcPct val="100000"/>
              </a:lnSpc>
              <a:spcBef>
                <a:spcPts val="1400"/>
              </a:spcBef>
            </a:pPr>
            <a:r>
              <a:rPr lang="en-US" sz="2200" dirty="0">
                <a:solidFill>
                  <a:schemeClr val="accent3">
                    <a:lumMod val="25000"/>
                  </a:schemeClr>
                </a:solidFill>
                <a:latin typeface="Abadi" panose="020B0604020104020204" pitchFamily="34" charset="0"/>
              </a:rPr>
              <a:t>The goal of model is to predict when Stage 1 will successfully land to save ~$100 million USD</a:t>
            </a:r>
          </a:p>
          <a:p>
            <a:pPr>
              <a:lnSpc>
                <a:spcPct val="100000"/>
              </a:lnSpc>
              <a:spcBef>
                <a:spcPts val="1400"/>
              </a:spcBef>
            </a:pPr>
            <a:r>
              <a:rPr lang="en-US" sz="2200" dirty="0">
                <a:solidFill>
                  <a:schemeClr val="accent3">
                    <a:lumMod val="25000"/>
                  </a:schemeClr>
                </a:solidFill>
                <a:latin typeface="Abadi" panose="020B0604020104020204" pitchFamily="34" charset="0"/>
              </a:rPr>
              <a:t>Used data from a public SpaceX API and web scraping SpaceX Wikipedia page</a:t>
            </a:r>
          </a:p>
          <a:p>
            <a:pPr>
              <a:lnSpc>
                <a:spcPct val="100000"/>
              </a:lnSpc>
              <a:spcBef>
                <a:spcPts val="1400"/>
              </a:spcBef>
            </a:pPr>
            <a:r>
              <a:rPr lang="en-US" sz="2200" dirty="0">
                <a:solidFill>
                  <a:schemeClr val="accent3">
                    <a:lumMod val="25000"/>
                  </a:schemeClr>
                </a:solidFill>
                <a:latin typeface="Abadi" panose="020B0604020104020204" pitchFamily="34" charset="0"/>
              </a:rPr>
              <a:t>Created data labels and stored data into a DB2 SQL database</a:t>
            </a:r>
          </a:p>
          <a:p>
            <a:pPr>
              <a:lnSpc>
                <a:spcPct val="100000"/>
              </a:lnSpc>
              <a:spcBef>
                <a:spcPts val="1400"/>
              </a:spcBef>
            </a:pPr>
            <a:r>
              <a:rPr lang="en-US" sz="2200" dirty="0">
                <a:solidFill>
                  <a:schemeClr val="accent3">
                    <a:lumMod val="25000"/>
                  </a:schemeClr>
                </a:solidFill>
                <a:latin typeface="Abadi" panose="020B0604020104020204" pitchFamily="34" charset="0"/>
              </a:rPr>
              <a:t>Created a dashboard for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We created a machine learning model with an accuracy of 83%</a:t>
            </a:r>
          </a:p>
          <a:p>
            <a:pPr>
              <a:lnSpc>
                <a:spcPct val="100000"/>
              </a:lnSpc>
              <a:spcBef>
                <a:spcPts val="1400"/>
              </a:spcBef>
            </a:pP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Mask of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use this model to predict with relatively high accuracy whether a  launch will have a successful Stage 1 landing before launch to determine whether the launch  should be made or not</a:t>
            </a:r>
          </a:p>
          <a:p>
            <a:pPr>
              <a:lnSpc>
                <a:spcPct val="100000"/>
              </a:lnSpc>
              <a:spcBef>
                <a:spcPts val="1400"/>
              </a:spcBef>
            </a:pPr>
            <a:r>
              <a:rPr lang="en-US" sz="2200" dirty="0">
                <a:solidFill>
                  <a:schemeClr val="accent3">
                    <a:lumMod val="25000"/>
                  </a:schemeClr>
                </a:solidFill>
                <a:latin typeface="Abadi" panose="020B0604020104020204" pitchFamily="34" charset="0"/>
              </a:rPr>
              <a:t>If possible more data should be collected to better determine the best machine learning model  and improve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12700">
              <a:lnSpc>
                <a:spcPct val="100000"/>
              </a:lnSpc>
              <a:spcBef>
                <a:spcPts val="1295"/>
              </a:spcBef>
            </a:pPr>
            <a:r>
              <a:rPr lang="es-UY" sz="2400" u="heavy" dirty="0">
                <a:solidFill>
                  <a:srgbClr val="404040"/>
                </a:solidFill>
                <a:uFill>
                  <a:solidFill>
                    <a:srgbClr val="404040"/>
                  </a:solidFill>
                </a:uFill>
                <a:latin typeface="Carlito"/>
                <a:cs typeface="Carlito"/>
              </a:rPr>
              <a:t>GitHub </a:t>
            </a:r>
            <a:r>
              <a:rPr lang="es-UY" sz="2400" u="heavy" spc="-10" dirty="0" err="1">
                <a:solidFill>
                  <a:srgbClr val="404040"/>
                </a:solidFill>
                <a:uFill>
                  <a:solidFill>
                    <a:srgbClr val="404040"/>
                  </a:solidFill>
                </a:uFill>
                <a:latin typeface="Carlito"/>
                <a:cs typeface="Carlito"/>
              </a:rPr>
              <a:t>repository</a:t>
            </a:r>
            <a:r>
              <a:rPr lang="es-UY" sz="2400" u="heavy" spc="-40" dirty="0">
                <a:solidFill>
                  <a:srgbClr val="404040"/>
                </a:solidFill>
                <a:uFill>
                  <a:solidFill>
                    <a:srgbClr val="404040"/>
                  </a:solidFill>
                </a:uFill>
                <a:latin typeface="Carlito"/>
                <a:cs typeface="Carlito"/>
              </a:rPr>
              <a:t> </a:t>
            </a:r>
            <a:r>
              <a:rPr lang="es-UY" sz="2400" u="heavy" spc="-5" dirty="0">
                <a:solidFill>
                  <a:srgbClr val="404040"/>
                </a:solidFill>
                <a:uFill>
                  <a:solidFill>
                    <a:srgbClr val="404040"/>
                  </a:solidFill>
                </a:uFill>
                <a:latin typeface="Carlito"/>
                <a:cs typeface="Carlito"/>
              </a:rPr>
              <a:t>url:</a:t>
            </a:r>
          </a:p>
          <a:p>
            <a:pPr marL="12700">
              <a:lnSpc>
                <a:spcPct val="100000"/>
              </a:lnSpc>
              <a:spcBef>
                <a:spcPts val="1295"/>
              </a:spcBef>
            </a:pPr>
            <a:endParaRPr lang="es-UY" sz="2400" u="heavy" spc="-5" dirty="0">
              <a:solidFill>
                <a:srgbClr val="404040"/>
              </a:solidFill>
              <a:uFill>
                <a:solidFill>
                  <a:srgbClr val="404040"/>
                </a:solidFill>
              </a:uFill>
              <a:latin typeface="Carlito"/>
              <a:cs typeface="Carlito"/>
            </a:endParaRPr>
          </a:p>
          <a:p>
            <a:pPr marL="12700">
              <a:lnSpc>
                <a:spcPct val="100000"/>
              </a:lnSpc>
              <a:spcBef>
                <a:spcPts val="1295"/>
              </a:spcBef>
            </a:pPr>
            <a:r>
              <a:rPr lang="es-UY" sz="2400" dirty="0">
                <a:latin typeface="Carlito"/>
                <a:cs typeface="Carlito"/>
                <a:hlinkClick r:id="rId4"/>
              </a:rPr>
              <a:t>https://github.com/valentinahg/applied-data-science-capstone</a:t>
            </a:r>
            <a:endParaRPr lang="es-UY" sz="2400" dirty="0">
              <a:latin typeface="Carlito"/>
              <a:cs typeface="Carlito"/>
            </a:endParaRPr>
          </a:p>
          <a:p>
            <a:pPr marL="12700">
              <a:lnSpc>
                <a:spcPct val="100000"/>
              </a:lnSpc>
              <a:spcBef>
                <a:spcPts val="1295"/>
              </a:spcBef>
            </a:pPr>
            <a:endParaRPr lang="es-UY" sz="2400" u="heavy" spc="-5" dirty="0">
              <a:solidFill>
                <a:srgbClr val="404040"/>
              </a:solidFill>
              <a:uFill>
                <a:solidFill>
                  <a:srgbClr val="404040"/>
                </a:solidFill>
              </a:uFill>
              <a:latin typeface="Carlito"/>
              <a:cs typeface="Carlito"/>
            </a:endParaRPr>
          </a:p>
          <a:p>
            <a:pPr marL="12700">
              <a:lnSpc>
                <a:spcPct val="100000"/>
              </a:lnSpc>
              <a:spcBef>
                <a:spcPts val="1295"/>
              </a:spcBef>
            </a:pPr>
            <a:endParaRPr lang="es-UY" sz="2400" dirty="0">
              <a:latin typeface="Carlito"/>
              <a:cs typeface="Carlito"/>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Combined data from SpaceX public API and SpaceX Wikipedia page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Classifying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Tuned models using </a:t>
            </a:r>
            <a:r>
              <a:rPr lang="en-US" sz="7600" dirty="0" err="1">
                <a:solidFill>
                  <a:schemeClr val="bg2">
                    <a:lumMod val="50000"/>
                  </a:schemeClr>
                </a:solidFill>
                <a:latin typeface="Abadi"/>
              </a:rPr>
              <a:t>GridSearchCV</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40000" lnSpcReduction="20000"/>
          </a:bodyPr>
          <a:lstStyle/>
          <a:p>
            <a:pPr marL="12700" marR="42545">
              <a:lnSpc>
                <a:spcPts val="2210"/>
              </a:lnSpc>
              <a:spcBef>
                <a:spcPts val="335"/>
              </a:spcBef>
            </a:pPr>
            <a:r>
              <a:rPr lang="es-UY" sz="2400" spc="-25" dirty="0">
                <a:solidFill>
                  <a:srgbClr val="404040"/>
                </a:solidFill>
                <a:latin typeface="Carlito"/>
                <a:cs typeface="Carlito"/>
              </a:rPr>
              <a:t>Data </a:t>
            </a:r>
            <a:r>
              <a:rPr lang="es-UY" sz="2400" spc="-5" dirty="0" err="1">
                <a:solidFill>
                  <a:srgbClr val="404040"/>
                </a:solidFill>
                <a:latin typeface="Carlito"/>
                <a:cs typeface="Carlito"/>
              </a:rPr>
              <a:t>collection</a:t>
            </a:r>
            <a:r>
              <a:rPr lang="es-UY" sz="2400" spc="-5" dirty="0">
                <a:solidFill>
                  <a:srgbClr val="404040"/>
                </a:solidFill>
                <a:latin typeface="Carlito"/>
                <a:cs typeface="Carlito"/>
              </a:rPr>
              <a:t> </a:t>
            </a:r>
            <a:r>
              <a:rPr lang="es-UY" sz="2400" spc="-20" dirty="0" err="1">
                <a:solidFill>
                  <a:srgbClr val="404040"/>
                </a:solidFill>
                <a:latin typeface="Carlito"/>
                <a:cs typeface="Carlito"/>
              </a:rPr>
              <a:t>process</a:t>
            </a:r>
            <a:r>
              <a:rPr lang="es-UY" sz="2400" spc="-20" dirty="0">
                <a:solidFill>
                  <a:srgbClr val="404040"/>
                </a:solidFill>
                <a:latin typeface="Carlito"/>
                <a:cs typeface="Carlito"/>
              </a:rPr>
              <a:t> </a:t>
            </a:r>
            <a:r>
              <a:rPr lang="es-UY" sz="2400" spc="-25" dirty="0" err="1">
                <a:solidFill>
                  <a:srgbClr val="404040"/>
                </a:solidFill>
                <a:latin typeface="Carlito"/>
                <a:cs typeface="Carlito"/>
              </a:rPr>
              <a:t>involved</a:t>
            </a:r>
            <a:r>
              <a:rPr lang="es-UY" sz="2400" spc="-25" dirty="0">
                <a:solidFill>
                  <a:srgbClr val="404040"/>
                </a:solidFill>
                <a:latin typeface="Carlito"/>
                <a:cs typeface="Carlito"/>
              </a:rPr>
              <a:t> </a:t>
            </a:r>
            <a:r>
              <a:rPr lang="es-UY" sz="2400" dirty="0">
                <a:solidFill>
                  <a:srgbClr val="404040"/>
                </a:solidFill>
                <a:latin typeface="Carlito"/>
                <a:cs typeface="Carlito"/>
              </a:rPr>
              <a:t>a </a:t>
            </a:r>
            <a:r>
              <a:rPr lang="es-UY" sz="2400" spc="-10" dirty="0" err="1">
                <a:solidFill>
                  <a:srgbClr val="404040"/>
                </a:solidFill>
                <a:latin typeface="Carlito"/>
                <a:cs typeface="Carlito"/>
              </a:rPr>
              <a:t>combination</a:t>
            </a:r>
            <a:r>
              <a:rPr lang="es-UY" sz="2400" spc="-10" dirty="0">
                <a:solidFill>
                  <a:srgbClr val="404040"/>
                </a:solidFill>
                <a:latin typeface="Carlito"/>
                <a:cs typeface="Carlito"/>
              </a:rPr>
              <a:t> </a:t>
            </a:r>
            <a:r>
              <a:rPr lang="es-UY" sz="2400" spc="-5" dirty="0" err="1">
                <a:solidFill>
                  <a:srgbClr val="404040"/>
                </a:solidFill>
                <a:latin typeface="Carlito"/>
                <a:cs typeface="Carlito"/>
              </a:rPr>
              <a:t>of</a:t>
            </a:r>
            <a:r>
              <a:rPr lang="es-UY" sz="2400" spc="-5" dirty="0">
                <a:solidFill>
                  <a:srgbClr val="404040"/>
                </a:solidFill>
                <a:latin typeface="Carlito"/>
                <a:cs typeface="Carlito"/>
              </a:rPr>
              <a:t> </a:t>
            </a:r>
            <a:r>
              <a:rPr lang="es-UY" sz="2400" dirty="0">
                <a:solidFill>
                  <a:srgbClr val="404040"/>
                </a:solidFill>
                <a:latin typeface="Carlito"/>
                <a:cs typeface="Carlito"/>
              </a:rPr>
              <a:t>API </a:t>
            </a:r>
            <a:r>
              <a:rPr lang="es-UY" sz="2400" spc="-20" dirty="0" err="1">
                <a:solidFill>
                  <a:srgbClr val="404040"/>
                </a:solidFill>
                <a:latin typeface="Carlito"/>
                <a:cs typeface="Carlito"/>
              </a:rPr>
              <a:t>requests</a:t>
            </a:r>
            <a:r>
              <a:rPr lang="es-UY" sz="2400" spc="-20" dirty="0">
                <a:solidFill>
                  <a:srgbClr val="404040"/>
                </a:solidFill>
                <a:latin typeface="Carlito"/>
                <a:cs typeface="Carlito"/>
              </a:rPr>
              <a:t> </a:t>
            </a:r>
            <a:r>
              <a:rPr lang="es-UY" sz="2400" spc="-20" dirty="0" err="1">
                <a:solidFill>
                  <a:srgbClr val="404040"/>
                </a:solidFill>
                <a:latin typeface="Carlito"/>
                <a:cs typeface="Carlito"/>
              </a:rPr>
              <a:t>from</a:t>
            </a:r>
            <a:r>
              <a:rPr lang="es-UY" sz="2400" spc="-20" dirty="0">
                <a:solidFill>
                  <a:srgbClr val="404040"/>
                </a:solidFill>
                <a:latin typeface="Carlito"/>
                <a:cs typeface="Carlito"/>
              </a:rPr>
              <a:t> </a:t>
            </a:r>
            <a:r>
              <a:rPr lang="es-UY" sz="2400" dirty="0" err="1">
                <a:solidFill>
                  <a:srgbClr val="404040"/>
                </a:solidFill>
                <a:latin typeface="Carlito"/>
                <a:cs typeface="Carlito"/>
              </a:rPr>
              <a:t>Space</a:t>
            </a:r>
            <a:r>
              <a:rPr lang="es-UY" sz="2400" dirty="0">
                <a:solidFill>
                  <a:srgbClr val="404040"/>
                </a:solidFill>
                <a:latin typeface="Carlito"/>
                <a:cs typeface="Carlito"/>
              </a:rPr>
              <a:t> X </a:t>
            </a:r>
            <a:r>
              <a:rPr lang="es-UY" sz="2400" spc="-5" dirty="0" err="1">
                <a:solidFill>
                  <a:srgbClr val="404040"/>
                </a:solidFill>
                <a:latin typeface="Carlito"/>
                <a:cs typeface="Carlito"/>
              </a:rPr>
              <a:t>public</a:t>
            </a:r>
            <a:r>
              <a:rPr lang="es-UY" sz="2400" spc="-5" dirty="0">
                <a:solidFill>
                  <a:srgbClr val="404040"/>
                </a:solidFill>
                <a:latin typeface="Carlito"/>
                <a:cs typeface="Carlito"/>
              </a:rPr>
              <a:t> </a:t>
            </a:r>
            <a:r>
              <a:rPr lang="es-UY" sz="2400" dirty="0">
                <a:solidFill>
                  <a:srgbClr val="404040"/>
                </a:solidFill>
                <a:latin typeface="Carlito"/>
                <a:cs typeface="Carlito"/>
              </a:rPr>
              <a:t>API and </a:t>
            </a:r>
            <a:r>
              <a:rPr lang="es-UY" sz="2400" spc="-5" dirty="0">
                <a:solidFill>
                  <a:srgbClr val="404040"/>
                </a:solidFill>
                <a:latin typeface="Carlito"/>
                <a:cs typeface="Carlito"/>
              </a:rPr>
              <a:t>web  </a:t>
            </a:r>
            <a:r>
              <a:rPr lang="es-UY" sz="2400" spc="-5" dirty="0" err="1">
                <a:solidFill>
                  <a:srgbClr val="404040"/>
                </a:solidFill>
                <a:latin typeface="Carlito"/>
                <a:cs typeface="Carlito"/>
              </a:rPr>
              <a:t>scraping</a:t>
            </a:r>
            <a:r>
              <a:rPr lang="es-UY" sz="2400" spc="-5" dirty="0">
                <a:solidFill>
                  <a:srgbClr val="404040"/>
                </a:solidFill>
                <a:latin typeface="Carlito"/>
                <a:cs typeface="Carlito"/>
              </a:rPr>
              <a:t> </a:t>
            </a:r>
            <a:r>
              <a:rPr lang="es-UY" sz="2400" spc="-25" dirty="0">
                <a:solidFill>
                  <a:srgbClr val="404040"/>
                </a:solidFill>
                <a:latin typeface="Carlito"/>
                <a:cs typeface="Carlito"/>
              </a:rPr>
              <a:t>data </a:t>
            </a:r>
            <a:r>
              <a:rPr lang="es-UY" sz="2400" spc="-20" dirty="0" err="1">
                <a:solidFill>
                  <a:srgbClr val="404040"/>
                </a:solidFill>
                <a:latin typeface="Carlito"/>
                <a:cs typeface="Carlito"/>
              </a:rPr>
              <a:t>from</a:t>
            </a:r>
            <a:r>
              <a:rPr lang="es-UY" sz="2400" spc="-20" dirty="0">
                <a:solidFill>
                  <a:srgbClr val="404040"/>
                </a:solidFill>
                <a:latin typeface="Carlito"/>
                <a:cs typeface="Carlito"/>
              </a:rPr>
              <a:t> </a:t>
            </a:r>
            <a:r>
              <a:rPr lang="es-UY" sz="2400" dirty="0">
                <a:solidFill>
                  <a:srgbClr val="404040"/>
                </a:solidFill>
                <a:latin typeface="Carlito"/>
                <a:cs typeface="Carlito"/>
              </a:rPr>
              <a:t>a </a:t>
            </a:r>
            <a:r>
              <a:rPr lang="es-UY" sz="2400" spc="-5" dirty="0">
                <a:solidFill>
                  <a:srgbClr val="404040"/>
                </a:solidFill>
                <a:latin typeface="Carlito"/>
                <a:cs typeface="Carlito"/>
              </a:rPr>
              <a:t>table in </a:t>
            </a:r>
            <a:r>
              <a:rPr lang="es-UY" sz="2400" dirty="0" err="1">
                <a:solidFill>
                  <a:srgbClr val="404040"/>
                </a:solidFill>
                <a:latin typeface="Carlito"/>
                <a:cs typeface="Carlito"/>
              </a:rPr>
              <a:t>Space</a:t>
            </a:r>
            <a:r>
              <a:rPr lang="es-UY" sz="2400" dirty="0">
                <a:solidFill>
                  <a:srgbClr val="404040"/>
                </a:solidFill>
                <a:latin typeface="Carlito"/>
                <a:cs typeface="Carlito"/>
              </a:rPr>
              <a:t> </a:t>
            </a:r>
            <a:r>
              <a:rPr lang="es-UY" sz="2400" spc="-75" dirty="0" err="1">
                <a:solidFill>
                  <a:srgbClr val="404040"/>
                </a:solidFill>
                <a:latin typeface="Carlito"/>
                <a:cs typeface="Carlito"/>
              </a:rPr>
              <a:t>X’s</a:t>
            </a:r>
            <a:r>
              <a:rPr lang="es-UY" sz="2400" spc="-75" dirty="0">
                <a:solidFill>
                  <a:srgbClr val="404040"/>
                </a:solidFill>
                <a:latin typeface="Carlito"/>
                <a:cs typeface="Carlito"/>
              </a:rPr>
              <a:t> </a:t>
            </a:r>
            <a:r>
              <a:rPr lang="es-UY" sz="2400" dirty="0">
                <a:solidFill>
                  <a:srgbClr val="404040"/>
                </a:solidFill>
                <a:latin typeface="Carlito"/>
                <a:cs typeface="Carlito"/>
              </a:rPr>
              <a:t>Wikipedia</a:t>
            </a:r>
            <a:r>
              <a:rPr lang="es-UY" sz="2400" spc="-100" dirty="0">
                <a:solidFill>
                  <a:srgbClr val="404040"/>
                </a:solidFill>
                <a:latin typeface="Carlito"/>
                <a:cs typeface="Carlito"/>
              </a:rPr>
              <a:t> </a:t>
            </a:r>
            <a:r>
              <a:rPr lang="es-UY" sz="2400" spc="-45" dirty="0" err="1">
                <a:solidFill>
                  <a:srgbClr val="404040"/>
                </a:solidFill>
                <a:latin typeface="Carlito"/>
                <a:cs typeface="Carlito"/>
              </a:rPr>
              <a:t>entry</a:t>
            </a:r>
            <a:r>
              <a:rPr lang="es-UY" sz="2400" spc="-45" dirty="0">
                <a:solidFill>
                  <a:srgbClr val="404040"/>
                </a:solidFill>
                <a:latin typeface="Carlito"/>
                <a:cs typeface="Carlito"/>
              </a:rPr>
              <a:t>.</a:t>
            </a:r>
            <a:endParaRPr lang="es-UY" sz="2400" dirty="0">
              <a:latin typeface="Carlito"/>
              <a:cs typeface="Carlito"/>
            </a:endParaRPr>
          </a:p>
          <a:p>
            <a:pPr marL="12700" marR="356235">
              <a:lnSpc>
                <a:spcPts val="2300"/>
              </a:lnSpc>
              <a:spcBef>
                <a:spcPts val="1115"/>
              </a:spcBef>
            </a:pPr>
            <a:r>
              <a:rPr lang="es-UY" sz="2400" spc="-5" dirty="0" err="1">
                <a:solidFill>
                  <a:srgbClr val="404040"/>
                </a:solidFill>
                <a:latin typeface="Carlito"/>
                <a:cs typeface="Carlito"/>
              </a:rPr>
              <a:t>The</a:t>
            </a:r>
            <a:r>
              <a:rPr lang="es-UY" sz="2400" spc="-5" dirty="0">
                <a:solidFill>
                  <a:srgbClr val="404040"/>
                </a:solidFill>
                <a:latin typeface="Carlito"/>
                <a:cs typeface="Carlito"/>
              </a:rPr>
              <a:t> </a:t>
            </a:r>
            <a:r>
              <a:rPr lang="es-UY" sz="2400" spc="-20" dirty="0" err="1">
                <a:solidFill>
                  <a:srgbClr val="404040"/>
                </a:solidFill>
                <a:latin typeface="Carlito"/>
                <a:cs typeface="Carlito"/>
              </a:rPr>
              <a:t>next</a:t>
            </a:r>
            <a:r>
              <a:rPr lang="es-UY" sz="2400" spc="-20" dirty="0">
                <a:solidFill>
                  <a:srgbClr val="404040"/>
                </a:solidFill>
                <a:latin typeface="Carlito"/>
                <a:cs typeface="Carlito"/>
              </a:rPr>
              <a:t> </a:t>
            </a:r>
            <a:r>
              <a:rPr lang="es-UY" sz="2400" spc="-5" dirty="0" err="1">
                <a:solidFill>
                  <a:srgbClr val="404040"/>
                </a:solidFill>
                <a:latin typeface="Carlito"/>
                <a:cs typeface="Carlito"/>
              </a:rPr>
              <a:t>slide</a:t>
            </a:r>
            <a:r>
              <a:rPr lang="es-UY" sz="2400" spc="-5" dirty="0">
                <a:solidFill>
                  <a:srgbClr val="404040"/>
                </a:solidFill>
                <a:latin typeface="Carlito"/>
                <a:cs typeface="Carlito"/>
              </a:rPr>
              <a:t> </a:t>
            </a:r>
            <a:r>
              <a:rPr lang="es-UY" sz="2400" spc="-5" dirty="0" err="1">
                <a:solidFill>
                  <a:srgbClr val="404040"/>
                </a:solidFill>
                <a:latin typeface="Carlito"/>
                <a:cs typeface="Carlito"/>
              </a:rPr>
              <a:t>will</a:t>
            </a:r>
            <a:r>
              <a:rPr lang="es-UY" sz="2400" spc="-5" dirty="0">
                <a:solidFill>
                  <a:srgbClr val="404040"/>
                </a:solidFill>
                <a:latin typeface="Carlito"/>
                <a:cs typeface="Carlito"/>
              </a:rPr>
              <a:t> show </a:t>
            </a:r>
            <a:r>
              <a:rPr lang="es-UY" sz="2400" dirty="0" err="1">
                <a:solidFill>
                  <a:srgbClr val="404040"/>
                </a:solidFill>
                <a:latin typeface="Carlito"/>
                <a:cs typeface="Carlito"/>
              </a:rPr>
              <a:t>the</a:t>
            </a:r>
            <a:r>
              <a:rPr lang="es-UY" sz="2400" dirty="0">
                <a:solidFill>
                  <a:srgbClr val="404040"/>
                </a:solidFill>
                <a:latin typeface="Carlito"/>
                <a:cs typeface="Carlito"/>
              </a:rPr>
              <a:t> </a:t>
            </a:r>
            <a:r>
              <a:rPr lang="es-UY" sz="2400" spc="-5" dirty="0" err="1">
                <a:solidFill>
                  <a:srgbClr val="404040"/>
                </a:solidFill>
                <a:latin typeface="Carlito"/>
                <a:cs typeface="Carlito"/>
              </a:rPr>
              <a:t>flowchart</a:t>
            </a:r>
            <a:r>
              <a:rPr lang="es-UY" sz="2400" spc="-5" dirty="0">
                <a:solidFill>
                  <a:srgbClr val="404040"/>
                </a:solidFill>
                <a:latin typeface="Carlito"/>
                <a:cs typeface="Carlito"/>
              </a:rPr>
              <a:t> </a:t>
            </a:r>
            <a:r>
              <a:rPr lang="es-UY" sz="2400" spc="-5" dirty="0" err="1">
                <a:solidFill>
                  <a:srgbClr val="404040"/>
                </a:solidFill>
                <a:latin typeface="Carlito"/>
                <a:cs typeface="Carlito"/>
              </a:rPr>
              <a:t>of</a:t>
            </a:r>
            <a:r>
              <a:rPr lang="es-UY" sz="2400" spc="-5" dirty="0">
                <a:solidFill>
                  <a:srgbClr val="404040"/>
                </a:solidFill>
                <a:latin typeface="Carlito"/>
                <a:cs typeface="Carlito"/>
              </a:rPr>
              <a:t> </a:t>
            </a:r>
            <a:r>
              <a:rPr lang="es-UY" sz="2400" spc="-25" dirty="0">
                <a:solidFill>
                  <a:srgbClr val="404040"/>
                </a:solidFill>
                <a:latin typeface="Carlito"/>
                <a:cs typeface="Carlito"/>
              </a:rPr>
              <a:t>data </a:t>
            </a:r>
            <a:r>
              <a:rPr lang="es-UY" sz="2400" spc="-5" dirty="0" err="1">
                <a:solidFill>
                  <a:srgbClr val="404040"/>
                </a:solidFill>
                <a:latin typeface="Carlito"/>
                <a:cs typeface="Carlito"/>
              </a:rPr>
              <a:t>collection</a:t>
            </a:r>
            <a:r>
              <a:rPr lang="es-UY" sz="2400" spc="-5" dirty="0">
                <a:solidFill>
                  <a:srgbClr val="404040"/>
                </a:solidFill>
                <a:latin typeface="Carlito"/>
                <a:cs typeface="Carlito"/>
              </a:rPr>
              <a:t> </a:t>
            </a:r>
            <a:r>
              <a:rPr lang="es-UY" sz="2400" spc="-20" dirty="0" err="1">
                <a:solidFill>
                  <a:srgbClr val="404040"/>
                </a:solidFill>
                <a:latin typeface="Carlito"/>
                <a:cs typeface="Carlito"/>
              </a:rPr>
              <a:t>from</a:t>
            </a:r>
            <a:r>
              <a:rPr lang="es-UY" sz="2400" spc="-20" dirty="0">
                <a:solidFill>
                  <a:srgbClr val="404040"/>
                </a:solidFill>
                <a:latin typeface="Carlito"/>
                <a:cs typeface="Carlito"/>
              </a:rPr>
              <a:t> </a:t>
            </a:r>
            <a:r>
              <a:rPr lang="es-UY" sz="2400" dirty="0">
                <a:solidFill>
                  <a:srgbClr val="404040"/>
                </a:solidFill>
                <a:latin typeface="Carlito"/>
                <a:cs typeface="Carlito"/>
              </a:rPr>
              <a:t>API and </a:t>
            </a:r>
            <a:r>
              <a:rPr lang="es-UY" sz="2400" dirty="0" err="1">
                <a:solidFill>
                  <a:srgbClr val="404040"/>
                </a:solidFill>
                <a:latin typeface="Carlito"/>
                <a:cs typeface="Carlito"/>
              </a:rPr>
              <a:t>the</a:t>
            </a:r>
            <a:r>
              <a:rPr lang="es-UY" sz="2400" dirty="0">
                <a:solidFill>
                  <a:srgbClr val="404040"/>
                </a:solidFill>
                <a:latin typeface="Carlito"/>
                <a:cs typeface="Carlito"/>
              </a:rPr>
              <a:t> </a:t>
            </a:r>
            <a:r>
              <a:rPr lang="es-UY" sz="2400" spc="-5" dirty="0" err="1">
                <a:solidFill>
                  <a:srgbClr val="404040"/>
                </a:solidFill>
                <a:latin typeface="Carlito"/>
                <a:cs typeface="Carlito"/>
              </a:rPr>
              <a:t>one</a:t>
            </a:r>
            <a:r>
              <a:rPr lang="es-UY" sz="2400" spc="-5" dirty="0">
                <a:solidFill>
                  <a:srgbClr val="404040"/>
                </a:solidFill>
                <a:latin typeface="Carlito"/>
                <a:cs typeface="Carlito"/>
              </a:rPr>
              <a:t> </a:t>
            </a:r>
            <a:r>
              <a:rPr lang="es-UY" sz="2400" spc="-20" dirty="0">
                <a:solidFill>
                  <a:srgbClr val="404040"/>
                </a:solidFill>
                <a:latin typeface="Carlito"/>
                <a:cs typeface="Carlito"/>
              </a:rPr>
              <a:t>after </a:t>
            </a:r>
            <a:r>
              <a:rPr lang="es-UY" sz="2400" spc="-5" dirty="0" err="1">
                <a:solidFill>
                  <a:srgbClr val="404040"/>
                </a:solidFill>
                <a:latin typeface="Carlito"/>
                <a:cs typeface="Carlito"/>
              </a:rPr>
              <a:t>will</a:t>
            </a:r>
            <a:r>
              <a:rPr lang="es-UY" sz="2400" spc="-5" dirty="0">
                <a:solidFill>
                  <a:srgbClr val="404040"/>
                </a:solidFill>
                <a:latin typeface="Carlito"/>
                <a:cs typeface="Carlito"/>
              </a:rPr>
              <a:t> show  </a:t>
            </a:r>
            <a:r>
              <a:rPr lang="es-UY" sz="2400" dirty="0" err="1">
                <a:solidFill>
                  <a:srgbClr val="404040"/>
                </a:solidFill>
                <a:latin typeface="Carlito"/>
                <a:cs typeface="Carlito"/>
              </a:rPr>
              <a:t>the</a:t>
            </a:r>
            <a:r>
              <a:rPr lang="es-UY" sz="2400" dirty="0">
                <a:solidFill>
                  <a:srgbClr val="404040"/>
                </a:solidFill>
                <a:latin typeface="Carlito"/>
                <a:cs typeface="Carlito"/>
              </a:rPr>
              <a:t> </a:t>
            </a:r>
            <a:r>
              <a:rPr lang="es-UY" sz="2400" spc="-5" dirty="0" err="1">
                <a:solidFill>
                  <a:srgbClr val="404040"/>
                </a:solidFill>
                <a:latin typeface="Carlito"/>
                <a:cs typeface="Carlito"/>
              </a:rPr>
              <a:t>flowchart</a:t>
            </a:r>
            <a:r>
              <a:rPr lang="es-UY" sz="2400" spc="-5" dirty="0">
                <a:solidFill>
                  <a:srgbClr val="404040"/>
                </a:solidFill>
                <a:latin typeface="Carlito"/>
                <a:cs typeface="Carlito"/>
              </a:rPr>
              <a:t> </a:t>
            </a:r>
            <a:r>
              <a:rPr lang="es-UY" sz="2400" spc="-5" dirty="0" err="1">
                <a:solidFill>
                  <a:srgbClr val="404040"/>
                </a:solidFill>
                <a:latin typeface="Carlito"/>
                <a:cs typeface="Carlito"/>
              </a:rPr>
              <a:t>of</a:t>
            </a:r>
            <a:r>
              <a:rPr lang="es-UY" sz="2400" spc="-5" dirty="0">
                <a:solidFill>
                  <a:srgbClr val="404040"/>
                </a:solidFill>
                <a:latin typeface="Carlito"/>
                <a:cs typeface="Carlito"/>
              </a:rPr>
              <a:t> </a:t>
            </a:r>
            <a:r>
              <a:rPr lang="es-UY" sz="2400" spc="-25" dirty="0">
                <a:solidFill>
                  <a:srgbClr val="404040"/>
                </a:solidFill>
                <a:latin typeface="Carlito"/>
                <a:cs typeface="Carlito"/>
              </a:rPr>
              <a:t>data </a:t>
            </a:r>
            <a:r>
              <a:rPr lang="es-UY" sz="2400" spc="-5" dirty="0" err="1">
                <a:solidFill>
                  <a:srgbClr val="404040"/>
                </a:solidFill>
                <a:latin typeface="Carlito"/>
                <a:cs typeface="Carlito"/>
              </a:rPr>
              <a:t>collection</a:t>
            </a:r>
            <a:r>
              <a:rPr lang="es-UY" sz="2400" spc="-5" dirty="0">
                <a:solidFill>
                  <a:srgbClr val="404040"/>
                </a:solidFill>
                <a:latin typeface="Carlito"/>
                <a:cs typeface="Carlito"/>
              </a:rPr>
              <a:t> </a:t>
            </a:r>
            <a:r>
              <a:rPr lang="es-UY" sz="2400" spc="-20" dirty="0" err="1">
                <a:solidFill>
                  <a:srgbClr val="404040"/>
                </a:solidFill>
                <a:latin typeface="Carlito"/>
                <a:cs typeface="Carlito"/>
              </a:rPr>
              <a:t>from</a:t>
            </a:r>
            <a:r>
              <a:rPr lang="es-UY" sz="2400" spc="-110" dirty="0">
                <a:solidFill>
                  <a:srgbClr val="404040"/>
                </a:solidFill>
                <a:latin typeface="Carlito"/>
                <a:cs typeface="Carlito"/>
              </a:rPr>
              <a:t> </a:t>
            </a:r>
            <a:r>
              <a:rPr lang="es-UY" sz="2400" spc="-10" dirty="0" err="1">
                <a:solidFill>
                  <a:srgbClr val="404040"/>
                </a:solidFill>
                <a:latin typeface="Carlito"/>
                <a:cs typeface="Carlito"/>
              </a:rPr>
              <a:t>webscraping</a:t>
            </a:r>
            <a:r>
              <a:rPr lang="es-UY" sz="2400" spc="-10" dirty="0">
                <a:solidFill>
                  <a:srgbClr val="404040"/>
                </a:solidFill>
                <a:latin typeface="Carlito"/>
                <a:cs typeface="Carlito"/>
              </a:rPr>
              <a:t>.</a:t>
            </a:r>
            <a:endParaRPr lang="es-UY" sz="2400" dirty="0">
              <a:latin typeface="Carlito"/>
              <a:cs typeface="Carlito"/>
            </a:endParaRPr>
          </a:p>
          <a:p>
            <a:pPr marL="12700">
              <a:lnSpc>
                <a:spcPct val="100000"/>
              </a:lnSpc>
              <a:spcBef>
                <a:spcPts val="1145"/>
              </a:spcBef>
            </a:pPr>
            <a:r>
              <a:rPr lang="es-UY" sz="2400" u="heavy" dirty="0" err="1">
                <a:solidFill>
                  <a:srgbClr val="404040"/>
                </a:solidFill>
                <a:uFill>
                  <a:solidFill>
                    <a:srgbClr val="404040"/>
                  </a:solidFill>
                </a:uFill>
                <a:latin typeface="Carlito"/>
                <a:cs typeface="Carlito"/>
              </a:rPr>
              <a:t>Space</a:t>
            </a:r>
            <a:r>
              <a:rPr lang="es-UY" sz="2400" u="heavy" dirty="0">
                <a:solidFill>
                  <a:srgbClr val="404040"/>
                </a:solidFill>
                <a:uFill>
                  <a:solidFill>
                    <a:srgbClr val="404040"/>
                  </a:solidFill>
                </a:uFill>
                <a:latin typeface="Carlito"/>
                <a:cs typeface="Carlito"/>
              </a:rPr>
              <a:t> X API </a:t>
            </a:r>
            <a:r>
              <a:rPr lang="es-UY" sz="2400" u="heavy" spc="-25" dirty="0">
                <a:solidFill>
                  <a:srgbClr val="404040"/>
                </a:solidFill>
                <a:uFill>
                  <a:solidFill>
                    <a:srgbClr val="404040"/>
                  </a:solidFill>
                </a:uFill>
                <a:latin typeface="Carlito"/>
                <a:cs typeface="Carlito"/>
              </a:rPr>
              <a:t>Data</a:t>
            </a:r>
            <a:r>
              <a:rPr lang="es-UY" sz="2400" u="heavy" spc="-95" dirty="0">
                <a:solidFill>
                  <a:srgbClr val="404040"/>
                </a:solidFill>
                <a:uFill>
                  <a:solidFill>
                    <a:srgbClr val="404040"/>
                  </a:solidFill>
                </a:uFill>
                <a:latin typeface="Carlito"/>
                <a:cs typeface="Carlito"/>
              </a:rPr>
              <a:t> </a:t>
            </a:r>
            <a:r>
              <a:rPr lang="es-UY" sz="2400" u="heavy" spc="-5" dirty="0" err="1">
                <a:solidFill>
                  <a:srgbClr val="404040"/>
                </a:solidFill>
                <a:uFill>
                  <a:solidFill>
                    <a:srgbClr val="404040"/>
                  </a:solidFill>
                </a:uFill>
                <a:latin typeface="Carlito"/>
                <a:cs typeface="Carlito"/>
              </a:rPr>
              <a:t>Columns</a:t>
            </a:r>
            <a:r>
              <a:rPr lang="es-UY" sz="2400" u="heavy" spc="-5" dirty="0">
                <a:solidFill>
                  <a:srgbClr val="404040"/>
                </a:solidFill>
                <a:uFill>
                  <a:solidFill>
                    <a:srgbClr val="404040"/>
                  </a:solidFill>
                </a:uFill>
                <a:latin typeface="Carlito"/>
                <a:cs typeface="Carlito"/>
              </a:rPr>
              <a:t>:</a:t>
            </a:r>
            <a:endParaRPr lang="es-UY" sz="2400" dirty="0">
              <a:latin typeface="Carlito"/>
              <a:cs typeface="Carlito"/>
            </a:endParaRPr>
          </a:p>
          <a:p>
            <a:pPr marL="12700">
              <a:lnSpc>
                <a:spcPts val="2300"/>
              </a:lnSpc>
              <a:spcBef>
                <a:spcPts val="1200"/>
              </a:spcBef>
            </a:pPr>
            <a:r>
              <a:rPr lang="es-UY" sz="2400" spc="-30" dirty="0" err="1">
                <a:solidFill>
                  <a:srgbClr val="404040"/>
                </a:solidFill>
                <a:latin typeface="Carlito"/>
                <a:cs typeface="Carlito"/>
              </a:rPr>
              <a:t>FlightNumber</a:t>
            </a:r>
            <a:r>
              <a:rPr lang="es-UY" sz="2400" spc="-30" dirty="0">
                <a:solidFill>
                  <a:srgbClr val="404040"/>
                </a:solidFill>
                <a:latin typeface="Carlito"/>
                <a:cs typeface="Carlito"/>
              </a:rPr>
              <a:t>, </a:t>
            </a:r>
            <a:r>
              <a:rPr lang="es-UY" sz="2400" spc="-20" dirty="0">
                <a:solidFill>
                  <a:srgbClr val="404040"/>
                </a:solidFill>
                <a:latin typeface="Carlito"/>
                <a:cs typeface="Carlito"/>
              </a:rPr>
              <a:t>Date, </a:t>
            </a:r>
            <a:r>
              <a:rPr lang="es-UY" sz="2400" spc="-25" dirty="0" err="1">
                <a:solidFill>
                  <a:srgbClr val="404040"/>
                </a:solidFill>
                <a:latin typeface="Carlito"/>
                <a:cs typeface="Carlito"/>
              </a:rPr>
              <a:t>BoosterVersion</a:t>
            </a:r>
            <a:r>
              <a:rPr lang="es-UY" sz="2400" spc="-25" dirty="0">
                <a:solidFill>
                  <a:srgbClr val="404040"/>
                </a:solidFill>
                <a:latin typeface="Carlito"/>
                <a:cs typeface="Carlito"/>
              </a:rPr>
              <a:t>, </a:t>
            </a:r>
            <a:r>
              <a:rPr lang="es-UY" sz="2400" spc="-20" dirty="0" err="1">
                <a:solidFill>
                  <a:srgbClr val="404040"/>
                </a:solidFill>
                <a:latin typeface="Carlito"/>
                <a:cs typeface="Carlito"/>
              </a:rPr>
              <a:t>PayloadMass</a:t>
            </a:r>
            <a:r>
              <a:rPr lang="es-UY" sz="2400" spc="-20" dirty="0">
                <a:solidFill>
                  <a:srgbClr val="404040"/>
                </a:solidFill>
                <a:latin typeface="Carlito"/>
                <a:cs typeface="Carlito"/>
              </a:rPr>
              <a:t>, </a:t>
            </a:r>
            <a:r>
              <a:rPr lang="es-UY" sz="2400" spc="-5" dirty="0" err="1">
                <a:solidFill>
                  <a:srgbClr val="404040"/>
                </a:solidFill>
                <a:latin typeface="Carlito"/>
                <a:cs typeface="Carlito"/>
              </a:rPr>
              <a:t>Orbit</a:t>
            </a:r>
            <a:r>
              <a:rPr lang="es-UY" sz="2400" spc="-5" dirty="0">
                <a:solidFill>
                  <a:srgbClr val="404040"/>
                </a:solidFill>
                <a:latin typeface="Carlito"/>
                <a:cs typeface="Carlito"/>
              </a:rPr>
              <a:t>, </a:t>
            </a:r>
            <a:r>
              <a:rPr lang="es-UY" sz="2400" spc="-5" dirty="0" err="1">
                <a:solidFill>
                  <a:srgbClr val="404040"/>
                </a:solidFill>
                <a:latin typeface="Carlito"/>
                <a:cs typeface="Carlito"/>
              </a:rPr>
              <a:t>LaunchSite</a:t>
            </a:r>
            <a:r>
              <a:rPr lang="es-UY" sz="2400" spc="-5" dirty="0">
                <a:solidFill>
                  <a:srgbClr val="404040"/>
                </a:solidFill>
                <a:latin typeface="Carlito"/>
                <a:cs typeface="Carlito"/>
              </a:rPr>
              <a:t>, </a:t>
            </a:r>
            <a:r>
              <a:rPr lang="es-UY" sz="2400" spc="-15" dirty="0" err="1">
                <a:solidFill>
                  <a:srgbClr val="404040"/>
                </a:solidFill>
                <a:latin typeface="Carlito"/>
                <a:cs typeface="Carlito"/>
              </a:rPr>
              <a:t>Outcome</a:t>
            </a:r>
            <a:r>
              <a:rPr lang="es-UY" sz="2400" spc="-15" dirty="0">
                <a:solidFill>
                  <a:srgbClr val="404040"/>
                </a:solidFill>
                <a:latin typeface="Carlito"/>
                <a:cs typeface="Carlito"/>
              </a:rPr>
              <a:t>, </a:t>
            </a:r>
            <a:r>
              <a:rPr lang="es-UY" sz="2400" spc="-5" dirty="0" err="1">
                <a:solidFill>
                  <a:srgbClr val="404040"/>
                </a:solidFill>
                <a:latin typeface="Carlito"/>
                <a:cs typeface="Carlito"/>
              </a:rPr>
              <a:t>Flights</a:t>
            </a:r>
            <a:r>
              <a:rPr lang="es-UY" sz="2400" spc="-5" dirty="0">
                <a:solidFill>
                  <a:srgbClr val="404040"/>
                </a:solidFill>
                <a:latin typeface="Carlito"/>
                <a:cs typeface="Carlito"/>
              </a:rPr>
              <a:t>,</a:t>
            </a:r>
            <a:r>
              <a:rPr lang="es-UY" sz="2400" spc="55" dirty="0">
                <a:solidFill>
                  <a:srgbClr val="404040"/>
                </a:solidFill>
                <a:latin typeface="Carlito"/>
                <a:cs typeface="Carlito"/>
              </a:rPr>
              <a:t> </a:t>
            </a:r>
            <a:r>
              <a:rPr lang="es-UY" sz="2400" dirty="0" err="1">
                <a:solidFill>
                  <a:srgbClr val="404040"/>
                </a:solidFill>
                <a:latin typeface="Carlito"/>
                <a:cs typeface="Carlito"/>
              </a:rPr>
              <a:t>GridFins</a:t>
            </a:r>
            <a:r>
              <a:rPr lang="es-UY" sz="2400" dirty="0">
                <a:solidFill>
                  <a:srgbClr val="404040"/>
                </a:solidFill>
                <a:latin typeface="Carlito"/>
                <a:cs typeface="Carlito"/>
              </a:rPr>
              <a:t>,</a:t>
            </a:r>
            <a:endParaRPr lang="es-UY" sz="2400" dirty="0">
              <a:latin typeface="Carlito"/>
              <a:cs typeface="Carlito"/>
            </a:endParaRPr>
          </a:p>
          <a:p>
            <a:pPr marL="12700">
              <a:lnSpc>
                <a:spcPts val="2300"/>
              </a:lnSpc>
            </a:pPr>
            <a:r>
              <a:rPr lang="es-UY" sz="2400" spc="-5" dirty="0" err="1">
                <a:solidFill>
                  <a:srgbClr val="404040"/>
                </a:solidFill>
                <a:latin typeface="Carlito"/>
                <a:cs typeface="Carlito"/>
              </a:rPr>
              <a:t>Reused</a:t>
            </a:r>
            <a:r>
              <a:rPr lang="es-UY" sz="2400" spc="-5" dirty="0">
                <a:solidFill>
                  <a:srgbClr val="404040"/>
                </a:solidFill>
                <a:latin typeface="Carlito"/>
                <a:cs typeface="Carlito"/>
              </a:rPr>
              <a:t>, </a:t>
            </a:r>
            <a:r>
              <a:rPr lang="es-UY" sz="2400" spc="-5" dirty="0" err="1">
                <a:solidFill>
                  <a:srgbClr val="404040"/>
                </a:solidFill>
                <a:latin typeface="Carlito"/>
                <a:cs typeface="Carlito"/>
              </a:rPr>
              <a:t>Legs</a:t>
            </a:r>
            <a:r>
              <a:rPr lang="es-UY" sz="2400" spc="-5" dirty="0">
                <a:solidFill>
                  <a:srgbClr val="404040"/>
                </a:solidFill>
                <a:latin typeface="Carlito"/>
                <a:cs typeface="Carlito"/>
              </a:rPr>
              <a:t>, </a:t>
            </a:r>
            <a:r>
              <a:rPr lang="es-UY" sz="2400" spc="-10" dirty="0" err="1">
                <a:solidFill>
                  <a:srgbClr val="404040"/>
                </a:solidFill>
                <a:latin typeface="Carlito"/>
                <a:cs typeface="Carlito"/>
              </a:rPr>
              <a:t>LandingPad</a:t>
            </a:r>
            <a:r>
              <a:rPr lang="es-UY" sz="2400" spc="-10" dirty="0">
                <a:solidFill>
                  <a:srgbClr val="404040"/>
                </a:solidFill>
                <a:latin typeface="Carlito"/>
                <a:cs typeface="Carlito"/>
              </a:rPr>
              <a:t>, </a:t>
            </a:r>
            <a:r>
              <a:rPr lang="es-UY" sz="2400" dirty="0">
                <a:solidFill>
                  <a:srgbClr val="404040"/>
                </a:solidFill>
                <a:latin typeface="Carlito"/>
                <a:cs typeface="Carlito"/>
              </a:rPr>
              <a:t>Block, </a:t>
            </a:r>
            <a:r>
              <a:rPr lang="es-UY" sz="2400" spc="-10" dirty="0" err="1">
                <a:solidFill>
                  <a:srgbClr val="404040"/>
                </a:solidFill>
                <a:latin typeface="Carlito"/>
                <a:cs typeface="Carlito"/>
              </a:rPr>
              <a:t>ReusedCount</a:t>
            </a:r>
            <a:r>
              <a:rPr lang="es-UY" sz="2400" spc="-10" dirty="0">
                <a:solidFill>
                  <a:srgbClr val="404040"/>
                </a:solidFill>
                <a:latin typeface="Carlito"/>
                <a:cs typeface="Carlito"/>
              </a:rPr>
              <a:t>, </a:t>
            </a:r>
            <a:r>
              <a:rPr lang="es-UY" sz="2400" spc="-5" dirty="0">
                <a:solidFill>
                  <a:srgbClr val="404040"/>
                </a:solidFill>
                <a:latin typeface="Carlito"/>
                <a:cs typeface="Carlito"/>
              </a:rPr>
              <a:t>Serial, </a:t>
            </a:r>
            <a:r>
              <a:rPr lang="es-UY" sz="2400" spc="-5" dirty="0" err="1">
                <a:solidFill>
                  <a:srgbClr val="404040"/>
                </a:solidFill>
                <a:latin typeface="Carlito"/>
                <a:cs typeface="Carlito"/>
              </a:rPr>
              <a:t>Longitude</a:t>
            </a:r>
            <a:r>
              <a:rPr lang="es-UY" sz="2400" spc="-5" dirty="0">
                <a:solidFill>
                  <a:srgbClr val="404040"/>
                </a:solidFill>
                <a:latin typeface="Carlito"/>
                <a:cs typeface="Carlito"/>
              </a:rPr>
              <a:t>,</a:t>
            </a:r>
            <a:r>
              <a:rPr lang="es-UY" sz="2400" spc="-229" dirty="0">
                <a:solidFill>
                  <a:srgbClr val="404040"/>
                </a:solidFill>
                <a:latin typeface="Carlito"/>
                <a:cs typeface="Carlito"/>
              </a:rPr>
              <a:t> </a:t>
            </a:r>
            <a:r>
              <a:rPr lang="es-UY" sz="2400" spc="-5" dirty="0" err="1">
                <a:solidFill>
                  <a:srgbClr val="404040"/>
                </a:solidFill>
                <a:latin typeface="Carlito"/>
                <a:cs typeface="Carlito"/>
              </a:rPr>
              <a:t>Latitude</a:t>
            </a:r>
            <a:endParaRPr lang="es-UY" sz="2400" dirty="0">
              <a:latin typeface="Carlito"/>
              <a:cs typeface="Carlito"/>
            </a:endParaRPr>
          </a:p>
          <a:p>
            <a:pPr marL="12700">
              <a:lnSpc>
                <a:spcPct val="100000"/>
              </a:lnSpc>
              <a:spcBef>
                <a:spcPts val="1105"/>
              </a:spcBef>
            </a:pPr>
            <a:r>
              <a:rPr lang="es-UY" sz="2400" u="heavy" dirty="0">
                <a:solidFill>
                  <a:srgbClr val="404040"/>
                </a:solidFill>
                <a:uFill>
                  <a:solidFill>
                    <a:srgbClr val="404040"/>
                  </a:solidFill>
                </a:uFill>
                <a:latin typeface="Carlito"/>
                <a:cs typeface="Carlito"/>
              </a:rPr>
              <a:t>Wikipedia </a:t>
            </a:r>
            <a:r>
              <a:rPr lang="es-UY" sz="2400" u="heavy" spc="-25" dirty="0" err="1">
                <a:solidFill>
                  <a:srgbClr val="404040"/>
                </a:solidFill>
                <a:uFill>
                  <a:solidFill>
                    <a:srgbClr val="404040"/>
                  </a:solidFill>
                </a:uFill>
                <a:latin typeface="Carlito"/>
                <a:cs typeface="Carlito"/>
              </a:rPr>
              <a:t>Webscrape</a:t>
            </a:r>
            <a:r>
              <a:rPr lang="es-UY" sz="2400" u="heavy" spc="-25" dirty="0">
                <a:solidFill>
                  <a:srgbClr val="404040"/>
                </a:solidFill>
                <a:uFill>
                  <a:solidFill>
                    <a:srgbClr val="404040"/>
                  </a:solidFill>
                </a:uFill>
                <a:latin typeface="Carlito"/>
                <a:cs typeface="Carlito"/>
              </a:rPr>
              <a:t> Data</a:t>
            </a:r>
            <a:r>
              <a:rPr lang="es-UY" sz="2400" u="heavy" spc="-125" dirty="0">
                <a:solidFill>
                  <a:srgbClr val="404040"/>
                </a:solidFill>
                <a:uFill>
                  <a:solidFill>
                    <a:srgbClr val="404040"/>
                  </a:solidFill>
                </a:uFill>
                <a:latin typeface="Carlito"/>
                <a:cs typeface="Carlito"/>
              </a:rPr>
              <a:t> </a:t>
            </a:r>
            <a:r>
              <a:rPr lang="es-UY" sz="2400" u="heavy" spc="-5" dirty="0" err="1">
                <a:solidFill>
                  <a:srgbClr val="404040"/>
                </a:solidFill>
                <a:uFill>
                  <a:solidFill>
                    <a:srgbClr val="404040"/>
                  </a:solidFill>
                </a:uFill>
                <a:latin typeface="Carlito"/>
                <a:cs typeface="Carlito"/>
              </a:rPr>
              <a:t>Columns</a:t>
            </a:r>
            <a:r>
              <a:rPr lang="es-UY" sz="2400" u="heavy" spc="-5" dirty="0">
                <a:solidFill>
                  <a:srgbClr val="404040"/>
                </a:solidFill>
                <a:uFill>
                  <a:solidFill>
                    <a:srgbClr val="404040"/>
                  </a:solidFill>
                </a:uFill>
                <a:latin typeface="Carlito"/>
                <a:cs typeface="Carlito"/>
              </a:rPr>
              <a:t>:</a:t>
            </a:r>
            <a:endParaRPr lang="es-UY" sz="2400" dirty="0">
              <a:latin typeface="Carlito"/>
              <a:cs typeface="Carlito"/>
            </a:endParaRPr>
          </a:p>
          <a:p>
            <a:pPr marL="12700" marR="837565">
              <a:lnSpc>
                <a:spcPts val="2200"/>
              </a:lnSpc>
              <a:spcBef>
                <a:spcPts val="1440"/>
              </a:spcBef>
            </a:pPr>
            <a:r>
              <a:rPr lang="es-UY" sz="2400" spc="-15" dirty="0">
                <a:solidFill>
                  <a:srgbClr val="404040"/>
                </a:solidFill>
                <a:latin typeface="Carlito"/>
                <a:cs typeface="Carlito"/>
              </a:rPr>
              <a:t>Flight </a:t>
            </a:r>
            <a:r>
              <a:rPr lang="es-UY" sz="2400" dirty="0">
                <a:solidFill>
                  <a:srgbClr val="404040"/>
                </a:solidFill>
                <a:latin typeface="Carlito"/>
                <a:cs typeface="Carlito"/>
              </a:rPr>
              <a:t>No., </a:t>
            </a:r>
            <a:r>
              <a:rPr lang="es-UY" sz="2400" spc="-5" dirty="0" err="1">
                <a:solidFill>
                  <a:srgbClr val="404040"/>
                </a:solidFill>
                <a:latin typeface="Carlito"/>
                <a:cs typeface="Carlito"/>
              </a:rPr>
              <a:t>Launch</a:t>
            </a:r>
            <a:r>
              <a:rPr lang="es-UY" sz="2400" spc="-5" dirty="0">
                <a:solidFill>
                  <a:srgbClr val="404040"/>
                </a:solidFill>
                <a:latin typeface="Carlito"/>
                <a:cs typeface="Carlito"/>
              </a:rPr>
              <a:t> </a:t>
            </a:r>
            <a:r>
              <a:rPr lang="es-UY" sz="2400" spc="-20" dirty="0">
                <a:solidFill>
                  <a:srgbClr val="404040"/>
                </a:solidFill>
                <a:latin typeface="Carlito"/>
                <a:cs typeface="Carlito"/>
              </a:rPr>
              <a:t>site, </a:t>
            </a:r>
            <a:r>
              <a:rPr lang="es-UY" sz="2400" spc="-25" dirty="0" err="1">
                <a:solidFill>
                  <a:srgbClr val="404040"/>
                </a:solidFill>
                <a:latin typeface="Carlito"/>
                <a:cs typeface="Carlito"/>
              </a:rPr>
              <a:t>Payload</a:t>
            </a:r>
            <a:r>
              <a:rPr lang="es-UY" sz="2400" spc="-25" dirty="0">
                <a:solidFill>
                  <a:srgbClr val="404040"/>
                </a:solidFill>
                <a:latin typeface="Carlito"/>
                <a:cs typeface="Carlito"/>
              </a:rPr>
              <a:t>, </a:t>
            </a:r>
            <a:r>
              <a:rPr lang="es-UY" sz="2400" spc="-20" dirty="0" err="1">
                <a:solidFill>
                  <a:srgbClr val="404040"/>
                </a:solidFill>
                <a:latin typeface="Carlito"/>
                <a:cs typeface="Carlito"/>
              </a:rPr>
              <a:t>PayloadMass</a:t>
            </a:r>
            <a:r>
              <a:rPr lang="es-UY" sz="2400" spc="-20" dirty="0">
                <a:solidFill>
                  <a:srgbClr val="404040"/>
                </a:solidFill>
                <a:latin typeface="Carlito"/>
                <a:cs typeface="Carlito"/>
              </a:rPr>
              <a:t>, </a:t>
            </a:r>
            <a:r>
              <a:rPr lang="es-UY" sz="2400" spc="-5" dirty="0" err="1">
                <a:solidFill>
                  <a:srgbClr val="404040"/>
                </a:solidFill>
                <a:latin typeface="Carlito"/>
                <a:cs typeface="Carlito"/>
              </a:rPr>
              <a:t>Orbit</a:t>
            </a:r>
            <a:r>
              <a:rPr lang="es-UY" sz="2400" spc="-5" dirty="0">
                <a:solidFill>
                  <a:srgbClr val="404040"/>
                </a:solidFill>
                <a:latin typeface="Carlito"/>
                <a:cs typeface="Carlito"/>
              </a:rPr>
              <a:t>, </a:t>
            </a:r>
            <a:r>
              <a:rPr lang="es-UY" sz="2400" spc="-60" dirty="0" err="1">
                <a:solidFill>
                  <a:srgbClr val="404040"/>
                </a:solidFill>
                <a:latin typeface="Carlito"/>
                <a:cs typeface="Carlito"/>
              </a:rPr>
              <a:t>Customer</a:t>
            </a:r>
            <a:r>
              <a:rPr lang="es-UY" sz="2400" spc="-60" dirty="0">
                <a:solidFill>
                  <a:srgbClr val="404040"/>
                </a:solidFill>
                <a:latin typeface="Carlito"/>
                <a:cs typeface="Carlito"/>
              </a:rPr>
              <a:t>, </a:t>
            </a:r>
            <a:r>
              <a:rPr lang="es-UY" sz="2400" spc="-5" dirty="0" err="1">
                <a:solidFill>
                  <a:srgbClr val="404040"/>
                </a:solidFill>
                <a:latin typeface="Carlito"/>
                <a:cs typeface="Carlito"/>
              </a:rPr>
              <a:t>Launch</a:t>
            </a:r>
            <a:r>
              <a:rPr lang="es-UY" sz="2400" spc="-5" dirty="0">
                <a:solidFill>
                  <a:srgbClr val="404040"/>
                </a:solidFill>
                <a:latin typeface="Carlito"/>
                <a:cs typeface="Carlito"/>
              </a:rPr>
              <a:t> </a:t>
            </a:r>
            <a:r>
              <a:rPr lang="es-UY" sz="2400" spc="-15" dirty="0" err="1">
                <a:solidFill>
                  <a:srgbClr val="404040"/>
                </a:solidFill>
                <a:latin typeface="Carlito"/>
                <a:cs typeface="Carlito"/>
              </a:rPr>
              <a:t>outcome</a:t>
            </a:r>
            <a:r>
              <a:rPr lang="es-UY" sz="2400" spc="-15" dirty="0">
                <a:solidFill>
                  <a:srgbClr val="404040"/>
                </a:solidFill>
                <a:latin typeface="Carlito"/>
                <a:cs typeface="Carlito"/>
              </a:rPr>
              <a:t>, </a:t>
            </a:r>
            <a:r>
              <a:rPr lang="es-UY" sz="2400" spc="-45" dirty="0" err="1">
                <a:solidFill>
                  <a:srgbClr val="404040"/>
                </a:solidFill>
                <a:latin typeface="Carlito"/>
                <a:cs typeface="Carlito"/>
              </a:rPr>
              <a:t>Version</a:t>
            </a:r>
            <a:r>
              <a:rPr lang="es-UY" sz="2400" spc="-45" dirty="0">
                <a:solidFill>
                  <a:srgbClr val="404040"/>
                </a:solidFill>
                <a:latin typeface="Carlito"/>
                <a:cs typeface="Carlito"/>
              </a:rPr>
              <a:t>  </a:t>
            </a:r>
            <a:r>
              <a:rPr lang="es-UY" sz="2400" spc="-60" dirty="0" err="1">
                <a:solidFill>
                  <a:srgbClr val="404040"/>
                </a:solidFill>
                <a:latin typeface="Carlito"/>
                <a:cs typeface="Carlito"/>
              </a:rPr>
              <a:t>Booster</a:t>
            </a:r>
            <a:r>
              <a:rPr lang="es-UY" sz="2400" spc="-60" dirty="0">
                <a:solidFill>
                  <a:srgbClr val="404040"/>
                </a:solidFill>
                <a:latin typeface="Carlito"/>
                <a:cs typeface="Carlito"/>
              </a:rPr>
              <a:t>, </a:t>
            </a:r>
            <a:r>
              <a:rPr lang="es-UY" sz="2400" spc="-20" dirty="0" err="1">
                <a:solidFill>
                  <a:srgbClr val="404040"/>
                </a:solidFill>
                <a:latin typeface="Carlito"/>
                <a:cs typeface="Carlito"/>
              </a:rPr>
              <a:t>Booster</a:t>
            </a:r>
            <a:r>
              <a:rPr lang="es-UY" sz="2400" spc="-20" dirty="0">
                <a:solidFill>
                  <a:srgbClr val="404040"/>
                </a:solidFill>
                <a:latin typeface="Carlito"/>
                <a:cs typeface="Carlito"/>
              </a:rPr>
              <a:t> </a:t>
            </a:r>
            <a:r>
              <a:rPr lang="es-UY" sz="2400" dirty="0" err="1">
                <a:solidFill>
                  <a:srgbClr val="404040"/>
                </a:solidFill>
                <a:latin typeface="Carlito"/>
                <a:cs typeface="Carlito"/>
              </a:rPr>
              <a:t>landing</a:t>
            </a:r>
            <a:r>
              <a:rPr lang="es-UY" sz="2400" dirty="0">
                <a:solidFill>
                  <a:srgbClr val="404040"/>
                </a:solidFill>
                <a:latin typeface="Carlito"/>
                <a:cs typeface="Carlito"/>
              </a:rPr>
              <a:t>, </a:t>
            </a:r>
            <a:r>
              <a:rPr lang="es-UY" sz="2400" spc="-20" dirty="0">
                <a:solidFill>
                  <a:srgbClr val="404040"/>
                </a:solidFill>
                <a:latin typeface="Carlito"/>
                <a:cs typeface="Carlito"/>
              </a:rPr>
              <a:t>Date,</a:t>
            </a:r>
            <a:r>
              <a:rPr lang="es-UY" sz="2400" spc="40" dirty="0">
                <a:solidFill>
                  <a:srgbClr val="404040"/>
                </a:solidFill>
                <a:latin typeface="Carlito"/>
                <a:cs typeface="Carlito"/>
              </a:rPr>
              <a:t> </a:t>
            </a:r>
            <a:r>
              <a:rPr lang="es-UY" sz="2400" spc="-5" dirty="0">
                <a:solidFill>
                  <a:srgbClr val="404040"/>
                </a:solidFill>
                <a:latin typeface="Carlito"/>
                <a:cs typeface="Carlito"/>
              </a:rPr>
              <a:t>Time</a:t>
            </a:r>
            <a:endParaRPr lang="es-UY" sz="2400" dirty="0">
              <a:latin typeface="Carlito"/>
              <a:cs typeface="Carlito"/>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54" name="Diagrama 53">
            <a:extLst>
              <a:ext uri="{FF2B5EF4-FFF2-40B4-BE49-F238E27FC236}">
                <a16:creationId xmlns:a16="http://schemas.microsoft.com/office/drawing/2014/main" id="{BC266EB3-826C-B62B-AFD7-49D563D24565}"/>
              </a:ext>
            </a:extLst>
          </p:cNvPr>
          <p:cNvGraphicFramePr/>
          <p:nvPr>
            <p:extLst>
              <p:ext uri="{D42A27DB-BD31-4B8C-83A1-F6EECF244321}">
                <p14:modId xmlns:p14="http://schemas.microsoft.com/office/powerpoint/2010/main" val="3697650373"/>
              </p:ext>
            </p:extLst>
          </p:nvPr>
        </p:nvGraphicFramePr>
        <p:xfrm>
          <a:off x="5584528" y="2356477"/>
          <a:ext cx="5816879" cy="3113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150174" y="6758530"/>
            <a:ext cx="2307797" cy="341921"/>
          </a:xfrm>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process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5" name="object 6">
            <a:extLst>
              <a:ext uri="{FF2B5EF4-FFF2-40B4-BE49-F238E27FC236}">
                <a16:creationId xmlns:a16="http://schemas.microsoft.com/office/drawing/2014/main" id="{B2F67108-8305-1DE1-2E44-4AA526883B3E}"/>
              </a:ext>
            </a:extLst>
          </p:cNvPr>
          <p:cNvGrpSpPr/>
          <p:nvPr/>
        </p:nvGrpSpPr>
        <p:grpSpPr>
          <a:xfrm>
            <a:off x="5527548" y="1731180"/>
            <a:ext cx="2205228" cy="1973677"/>
            <a:chOff x="5111496" y="713231"/>
            <a:chExt cx="2621280" cy="2318385"/>
          </a:xfrm>
        </p:grpSpPr>
        <p:sp>
          <p:nvSpPr>
            <p:cNvPr id="7" name="object 7">
              <a:extLst>
                <a:ext uri="{FF2B5EF4-FFF2-40B4-BE49-F238E27FC236}">
                  <a16:creationId xmlns:a16="http://schemas.microsoft.com/office/drawing/2014/main" id="{CCA85B6D-2AC6-0B98-A8DD-71C682866C62}"/>
                </a:ext>
              </a:extLst>
            </p:cNvPr>
            <p:cNvSpPr/>
            <p:nvPr/>
          </p:nvSpPr>
          <p:spPr>
            <a:xfrm>
              <a:off x="5506212" y="1098804"/>
              <a:ext cx="304800" cy="1932432"/>
            </a:xfrm>
            <a:prstGeom prst="rect">
              <a:avLst/>
            </a:prstGeom>
            <a:blipFill>
              <a:blip r:embed="rId4"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93749A1B-DD52-40E4-6A22-9F02EF0AFA6A}"/>
                </a:ext>
              </a:extLst>
            </p:cNvPr>
            <p:cNvSpPr/>
            <p:nvPr/>
          </p:nvSpPr>
          <p:spPr>
            <a:xfrm>
              <a:off x="5527548" y="1110995"/>
              <a:ext cx="225551" cy="1862327"/>
            </a:xfrm>
            <a:prstGeom prst="rect">
              <a:avLst/>
            </a:prstGeom>
            <a:blipFill>
              <a:blip r:embed="rId5" cstate="print"/>
              <a:stretch>
                <a:fillRect/>
              </a:stretch>
            </a:blipFill>
          </p:spPr>
          <p:txBody>
            <a:bodyPr wrap="square" lIns="0" tIns="0" rIns="0" bIns="0" rtlCol="0"/>
            <a:lstStyle/>
            <a:p>
              <a:endParaRPr/>
            </a:p>
          </p:txBody>
        </p:sp>
        <p:sp>
          <p:nvSpPr>
            <p:cNvPr id="9" name="object 9">
              <a:extLst>
                <a:ext uri="{FF2B5EF4-FFF2-40B4-BE49-F238E27FC236}">
                  <a16:creationId xmlns:a16="http://schemas.microsoft.com/office/drawing/2014/main" id="{984F9AED-7635-29F8-37BA-2BD075E78F86}"/>
                </a:ext>
              </a:extLst>
            </p:cNvPr>
            <p:cNvSpPr/>
            <p:nvPr/>
          </p:nvSpPr>
          <p:spPr>
            <a:xfrm>
              <a:off x="5111496" y="713231"/>
              <a:ext cx="2580131" cy="1580388"/>
            </a:xfrm>
            <a:prstGeom prst="rect">
              <a:avLst/>
            </a:prstGeom>
            <a:blipFill>
              <a:blip r:embed="rId6" cstate="print"/>
              <a:stretch>
                <a:fillRect/>
              </a:stretch>
            </a:blipFill>
          </p:spPr>
          <p:txBody>
            <a:bodyPr wrap="square" lIns="0" tIns="0" rIns="0" bIns="0" rtlCol="0"/>
            <a:lstStyle/>
            <a:p>
              <a:endParaRPr/>
            </a:p>
          </p:txBody>
        </p:sp>
        <p:sp>
          <p:nvSpPr>
            <p:cNvPr id="10" name="object 10">
              <a:extLst>
                <a:ext uri="{FF2B5EF4-FFF2-40B4-BE49-F238E27FC236}">
                  <a16:creationId xmlns:a16="http://schemas.microsoft.com/office/drawing/2014/main" id="{4FFA9B80-F8E6-8A3E-71F6-60213E40C5A0}"/>
                </a:ext>
              </a:extLst>
            </p:cNvPr>
            <p:cNvSpPr/>
            <p:nvPr/>
          </p:nvSpPr>
          <p:spPr>
            <a:xfrm>
              <a:off x="5134356" y="1037843"/>
              <a:ext cx="2598420" cy="981455"/>
            </a:xfrm>
            <a:prstGeom prst="rect">
              <a:avLst/>
            </a:prstGeom>
            <a:blipFill>
              <a:blip r:embed="rId7" cstate="print"/>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E1EF04BA-80AC-DEE3-C969-DC8D06243833}"/>
                </a:ext>
              </a:extLst>
            </p:cNvPr>
            <p:cNvSpPr/>
            <p:nvPr/>
          </p:nvSpPr>
          <p:spPr>
            <a:xfrm>
              <a:off x="5132832" y="734567"/>
              <a:ext cx="2500884" cy="1501139"/>
            </a:xfrm>
            <a:prstGeom prst="rect">
              <a:avLst/>
            </a:prstGeom>
            <a:blipFill>
              <a:blip r:embed="rId8" cstate="print"/>
              <a:stretch>
                <a:fillRect/>
              </a:stretch>
            </a:blipFill>
          </p:spPr>
          <p:txBody>
            <a:bodyPr wrap="square" lIns="0" tIns="0" rIns="0" bIns="0" rtlCol="0"/>
            <a:lstStyle/>
            <a:p>
              <a:endParaRPr/>
            </a:p>
          </p:txBody>
        </p:sp>
      </p:grpSp>
      <p:sp>
        <p:nvSpPr>
          <p:cNvPr id="13" name="object 12">
            <a:extLst>
              <a:ext uri="{FF2B5EF4-FFF2-40B4-BE49-F238E27FC236}">
                <a16:creationId xmlns:a16="http://schemas.microsoft.com/office/drawing/2014/main" id="{9BF75B0B-64B5-29DD-116F-E3F78DA320BF}"/>
              </a:ext>
            </a:extLst>
          </p:cNvPr>
          <p:cNvSpPr txBox="1"/>
          <p:nvPr/>
        </p:nvSpPr>
        <p:spPr>
          <a:xfrm>
            <a:off x="5651301" y="1896420"/>
            <a:ext cx="1784803" cy="973985"/>
          </a:xfrm>
          <a:prstGeom prst="rect">
            <a:avLst/>
          </a:prstGeom>
        </p:spPr>
        <p:txBody>
          <a:bodyPr vert="horz" wrap="square" lIns="0" tIns="12065" rIns="0" bIns="0" rtlCol="0">
            <a:spAutoFit/>
          </a:bodyPr>
          <a:lstStyle/>
          <a:p>
            <a:pPr algn="ctr">
              <a:lnSpc>
                <a:spcPts val="2520"/>
              </a:lnSpc>
              <a:spcBef>
                <a:spcPts val="95"/>
              </a:spcBef>
            </a:pPr>
            <a:r>
              <a:rPr sz="2000" spc="-25" dirty="0">
                <a:solidFill>
                  <a:srgbClr val="FFFFFF"/>
                </a:solidFill>
                <a:latin typeface="Carlito"/>
                <a:cs typeface="Carlito"/>
              </a:rPr>
              <a:t>Request</a:t>
            </a:r>
            <a:r>
              <a:rPr sz="2000" spc="-114" dirty="0">
                <a:solidFill>
                  <a:srgbClr val="FFFFFF"/>
                </a:solidFill>
                <a:latin typeface="Carlito"/>
                <a:cs typeface="Carlito"/>
              </a:rPr>
              <a:t> </a:t>
            </a:r>
            <a:r>
              <a:rPr sz="2000" spc="-5" dirty="0">
                <a:solidFill>
                  <a:srgbClr val="FFFFFF"/>
                </a:solidFill>
                <a:latin typeface="Carlito"/>
                <a:cs typeface="Carlito"/>
              </a:rPr>
              <a:t>Wikipedia</a:t>
            </a:r>
            <a:endParaRPr sz="2000" dirty="0">
              <a:latin typeface="Carlito"/>
              <a:cs typeface="Carlito"/>
            </a:endParaRPr>
          </a:p>
          <a:p>
            <a:pPr marL="13335" algn="ctr">
              <a:lnSpc>
                <a:spcPts val="2520"/>
              </a:lnSpc>
            </a:pPr>
            <a:r>
              <a:rPr sz="2000" spc="-25" dirty="0">
                <a:solidFill>
                  <a:srgbClr val="FFFFFF"/>
                </a:solidFill>
                <a:latin typeface="Carlito"/>
                <a:cs typeface="Carlito"/>
              </a:rPr>
              <a:t>html</a:t>
            </a:r>
            <a:endParaRPr sz="2000" dirty="0">
              <a:latin typeface="Carlito"/>
              <a:cs typeface="Carlito"/>
            </a:endParaRPr>
          </a:p>
        </p:txBody>
      </p:sp>
      <p:grpSp>
        <p:nvGrpSpPr>
          <p:cNvPr id="14" name="object 13">
            <a:extLst>
              <a:ext uri="{FF2B5EF4-FFF2-40B4-BE49-F238E27FC236}">
                <a16:creationId xmlns:a16="http://schemas.microsoft.com/office/drawing/2014/main" id="{794C8E9C-04D0-FE12-59D1-2DC6A47FA83C}"/>
              </a:ext>
            </a:extLst>
          </p:cNvPr>
          <p:cNvGrpSpPr/>
          <p:nvPr/>
        </p:nvGrpSpPr>
        <p:grpSpPr>
          <a:xfrm>
            <a:off x="5521098" y="3607225"/>
            <a:ext cx="2171038" cy="1973677"/>
            <a:chOff x="5111496" y="2589276"/>
            <a:chExt cx="2580640" cy="2318385"/>
          </a:xfrm>
        </p:grpSpPr>
        <p:sp>
          <p:nvSpPr>
            <p:cNvPr id="15" name="object 14">
              <a:extLst>
                <a:ext uri="{FF2B5EF4-FFF2-40B4-BE49-F238E27FC236}">
                  <a16:creationId xmlns:a16="http://schemas.microsoft.com/office/drawing/2014/main" id="{5B1BF426-5BA5-50BC-2242-BFED6FD74E05}"/>
                </a:ext>
              </a:extLst>
            </p:cNvPr>
            <p:cNvSpPr/>
            <p:nvPr/>
          </p:nvSpPr>
          <p:spPr>
            <a:xfrm>
              <a:off x="5506212" y="2965704"/>
              <a:ext cx="304800" cy="1941576"/>
            </a:xfrm>
            <a:prstGeom prst="rect">
              <a:avLst/>
            </a:prstGeom>
            <a:blipFill>
              <a:blip r:embed="rId9" cstate="print"/>
              <a:stretch>
                <a:fillRect/>
              </a:stretch>
            </a:blipFill>
          </p:spPr>
          <p:txBody>
            <a:bodyPr wrap="square" lIns="0" tIns="0" rIns="0" bIns="0" rtlCol="0"/>
            <a:lstStyle/>
            <a:p>
              <a:endParaRPr/>
            </a:p>
          </p:txBody>
        </p:sp>
        <p:sp>
          <p:nvSpPr>
            <p:cNvPr id="16" name="object 15">
              <a:extLst>
                <a:ext uri="{FF2B5EF4-FFF2-40B4-BE49-F238E27FC236}">
                  <a16:creationId xmlns:a16="http://schemas.microsoft.com/office/drawing/2014/main" id="{90D9F79A-4388-7B58-52C6-76389F3F2F72}"/>
                </a:ext>
              </a:extLst>
            </p:cNvPr>
            <p:cNvSpPr/>
            <p:nvPr/>
          </p:nvSpPr>
          <p:spPr>
            <a:xfrm>
              <a:off x="5527548" y="2987040"/>
              <a:ext cx="225551" cy="1862327"/>
            </a:xfrm>
            <a:prstGeom prst="rect">
              <a:avLst/>
            </a:prstGeom>
            <a:blipFill>
              <a:blip r:embed="rId5" cstate="print"/>
              <a:stretch>
                <a:fillRect/>
              </a:stretch>
            </a:blipFill>
          </p:spPr>
          <p:txBody>
            <a:bodyPr wrap="square" lIns="0" tIns="0" rIns="0" bIns="0" rtlCol="0"/>
            <a:lstStyle/>
            <a:p>
              <a:endParaRPr/>
            </a:p>
          </p:txBody>
        </p:sp>
        <p:sp>
          <p:nvSpPr>
            <p:cNvPr id="17" name="object 16">
              <a:extLst>
                <a:ext uri="{FF2B5EF4-FFF2-40B4-BE49-F238E27FC236}">
                  <a16:creationId xmlns:a16="http://schemas.microsoft.com/office/drawing/2014/main" id="{723E5280-13A6-283B-F14F-E74E9A066598}"/>
                </a:ext>
              </a:extLst>
            </p:cNvPr>
            <p:cNvSpPr/>
            <p:nvPr/>
          </p:nvSpPr>
          <p:spPr>
            <a:xfrm>
              <a:off x="5111496" y="2589276"/>
              <a:ext cx="2580131" cy="1580388"/>
            </a:xfrm>
            <a:prstGeom prst="rect">
              <a:avLst/>
            </a:prstGeom>
            <a:blipFill>
              <a:blip r:embed="rId6" cstate="print"/>
              <a:stretch>
                <a:fillRect/>
              </a:stretch>
            </a:blipFill>
          </p:spPr>
          <p:txBody>
            <a:bodyPr wrap="square" lIns="0" tIns="0" rIns="0" bIns="0" rtlCol="0"/>
            <a:lstStyle/>
            <a:p>
              <a:endParaRPr/>
            </a:p>
          </p:txBody>
        </p:sp>
        <p:sp>
          <p:nvSpPr>
            <p:cNvPr id="18" name="object 17">
              <a:extLst>
                <a:ext uri="{FF2B5EF4-FFF2-40B4-BE49-F238E27FC236}">
                  <a16:creationId xmlns:a16="http://schemas.microsoft.com/office/drawing/2014/main" id="{F267601E-4702-A0A0-38B7-F7EF475AF57B}"/>
                </a:ext>
              </a:extLst>
            </p:cNvPr>
            <p:cNvSpPr/>
            <p:nvPr/>
          </p:nvSpPr>
          <p:spPr>
            <a:xfrm>
              <a:off x="5334000" y="2913888"/>
              <a:ext cx="2135124" cy="981456"/>
            </a:xfrm>
            <a:prstGeom prst="rect">
              <a:avLst/>
            </a:prstGeom>
            <a:blipFill>
              <a:blip r:embed="rId10" cstate="print"/>
              <a:stretch>
                <a:fillRect/>
              </a:stretch>
            </a:blipFill>
          </p:spPr>
          <p:txBody>
            <a:bodyPr wrap="square" lIns="0" tIns="0" rIns="0" bIns="0" rtlCol="0"/>
            <a:lstStyle/>
            <a:p>
              <a:endParaRPr/>
            </a:p>
          </p:txBody>
        </p:sp>
        <p:sp>
          <p:nvSpPr>
            <p:cNvPr id="19" name="object 18">
              <a:extLst>
                <a:ext uri="{FF2B5EF4-FFF2-40B4-BE49-F238E27FC236}">
                  <a16:creationId xmlns:a16="http://schemas.microsoft.com/office/drawing/2014/main" id="{30DD22CB-EA38-8280-16A5-E1B5457E5928}"/>
                </a:ext>
              </a:extLst>
            </p:cNvPr>
            <p:cNvSpPr/>
            <p:nvPr/>
          </p:nvSpPr>
          <p:spPr>
            <a:xfrm>
              <a:off x="5132832" y="2610612"/>
              <a:ext cx="2500884" cy="1501139"/>
            </a:xfrm>
            <a:prstGeom prst="rect">
              <a:avLst/>
            </a:prstGeom>
            <a:blipFill>
              <a:blip r:embed="rId8" cstate="print"/>
              <a:stretch>
                <a:fillRect/>
              </a:stretch>
            </a:blipFill>
          </p:spPr>
          <p:txBody>
            <a:bodyPr wrap="square" lIns="0" tIns="0" rIns="0" bIns="0" rtlCol="0"/>
            <a:lstStyle/>
            <a:p>
              <a:endParaRPr/>
            </a:p>
          </p:txBody>
        </p:sp>
      </p:grpSp>
      <p:sp>
        <p:nvSpPr>
          <p:cNvPr id="20" name="object 19">
            <a:extLst>
              <a:ext uri="{FF2B5EF4-FFF2-40B4-BE49-F238E27FC236}">
                <a16:creationId xmlns:a16="http://schemas.microsoft.com/office/drawing/2014/main" id="{9FCC3D50-B4BC-3E82-D12D-B6BEF80B5E13}"/>
              </a:ext>
            </a:extLst>
          </p:cNvPr>
          <p:cNvSpPr txBox="1"/>
          <p:nvPr/>
        </p:nvSpPr>
        <p:spPr>
          <a:xfrm>
            <a:off x="5785914" y="3772972"/>
            <a:ext cx="1438099" cy="634148"/>
          </a:xfrm>
          <a:prstGeom prst="rect">
            <a:avLst/>
          </a:prstGeom>
        </p:spPr>
        <p:txBody>
          <a:bodyPr vert="horz" wrap="square" lIns="0" tIns="12065" rIns="0" bIns="0" rtlCol="0">
            <a:spAutoFit/>
          </a:bodyPr>
          <a:lstStyle/>
          <a:p>
            <a:pPr marL="73025">
              <a:lnSpc>
                <a:spcPts val="2520"/>
              </a:lnSpc>
              <a:spcBef>
                <a:spcPts val="95"/>
              </a:spcBef>
            </a:pPr>
            <a:r>
              <a:rPr spc="-15" dirty="0">
                <a:solidFill>
                  <a:srgbClr val="FFFFFF"/>
                </a:solidFill>
                <a:latin typeface="Carlito"/>
                <a:cs typeface="Carlito"/>
              </a:rPr>
              <a:t>BeautifulSoup</a:t>
            </a:r>
            <a:endParaRPr dirty="0">
              <a:latin typeface="Carlito"/>
              <a:cs typeface="Carlito"/>
            </a:endParaRPr>
          </a:p>
          <a:p>
            <a:pPr marL="12700">
              <a:lnSpc>
                <a:spcPts val="2520"/>
              </a:lnSpc>
            </a:pPr>
            <a:r>
              <a:rPr spc="-20" dirty="0">
                <a:solidFill>
                  <a:srgbClr val="FFFFFF"/>
                </a:solidFill>
                <a:latin typeface="Carlito"/>
                <a:cs typeface="Carlito"/>
              </a:rPr>
              <a:t>html5lib</a:t>
            </a:r>
            <a:r>
              <a:rPr spc="-105" dirty="0">
                <a:solidFill>
                  <a:srgbClr val="FFFFFF"/>
                </a:solidFill>
                <a:latin typeface="Carlito"/>
                <a:cs typeface="Carlito"/>
              </a:rPr>
              <a:t> </a:t>
            </a:r>
            <a:r>
              <a:rPr spc="-35" dirty="0">
                <a:solidFill>
                  <a:srgbClr val="FFFFFF"/>
                </a:solidFill>
                <a:latin typeface="Carlito"/>
                <a:cs typeface="Carlito"/>
              </a:rPr>
              <a:t>Parser</a:t>
            </a:r>
            <a:endParaRPr dirty="0">
              <a:latin typeface="Carlito"/>
              <a:cs typeface="Carlito"/>
            </a:endParaRPr>
          </a:p>
        </p:txBody>
      </p:sp>
      <p:grpSp>
        <p:nvGrpSpPr>
          <p:cNvPr id="21" name="object 20">
            <a:extLst>
              <a:ext uri="{FF2B5EF4-FFF2-40B4-BE49-F238E27FC236}">
                <a16:creationId xmlns:a16="http://schemas.microsoft.com/office/drawing/2014/main" id="{37D9BB06-B2D2-5956-D872-3C59DA367433}"/>
              </a:ext>
            </a:extLst>
          </p:cNvPr>
          <p:cNvGrpSpPr/>
          <p:nvPr/>
        </p:nvGrpSpPr>
        <p:grpSpPr>
          <a:xfrm>
            <a:off x="5731542" y="5373559"/>
            <a:ext cx="3286474" cy="1345517"/>
            <a:chOff x="5111496" y="4465320"/>
            <a:chExt cx="3906520" cy="1580515"/>
          </a:xfrm>
        </p:grpSpPr>
        <p:sp>
          <p:nvSpPr>
            <p:cNvPr id="22" name="object 21">
              <a:extLst>
                <a:ext uri="{FF2B5EF4-FFF2-40B4-BE49-F238E27FC236}">
                  <a16:creationId xmlns:a16="http://schemas.microsoft.com/office/drawing/2014/main" id="{036E5AEE-6CFE-EA4B-3C83-F27692C4EE51}"/>
                </a:ext>
              </a:extLst>
            </p:cNvPr>
            <p:cNvSpPr/>
            <p:nvPr/>
          </p:nvSpPr>
          <p:spPr>
            <a:xfrm>
              <a:off x="5625084" y="4721352"/>
              <a:ext cx="3392423" cy="304800"/>
            </a:xfrm>
            <a:prstGeom prst="rect">
              <a:avLst/>
            </a:prstGeom>
            <a:blipFill>
              <a:blip r:embed="rId11" cstate="print"/>
              <a:stretch>
                <a:fillRect/>
              </a:stretch>
            </a:blipFill>
          </p:spPr>
          <p:txBody>
            <a:bodyPr wrap="square" lIns="0" tIns="0" rIns="0" bIns="0" rtlCol="0"/>
            <a:lstStyle/>
            <a:p>
              <a:endParaRPr/>
            </a:p>
          </p:txBody>
        </p:sp>
        <p:sp>
          <p:nvSpPr>
            <p:cNvPr id="23" name="object 22">
              <a:extLst>
                <a:ext uri="{FF2B5EF4-FFF2-40B4-BE49-F238E27FC236}">
                  <a16:creationId xmlns:a16="http://schemas.microsoft.com/office/drawing/2014/main" id="{D3E54E54-C511-7D38-9BB1-6AC26B1FE975}"/>
                </a:ext>
              </a:extLst>
            </p:cNvPr>
            <p:cNvSpPr/>
            <p:nvPr/>
          </p:nvSpPr>
          <p:spPr>
            <a:xfrm>
              <a:off x="5646420" y="4742688"/>
              <a:ext cx="3313176" cy="225551"/>
            </a:xfrm>
            <a:prstGeom prst="rect">
              <a:avLst/>
            </a:prstGeom>
            <a:blipFill>
              <a:blip r:embed="rId12" cstate="print"/>
              <a:stretch>
                <a:fillRect/>
              </a:stretch>
            </a:blipFill>
          </p:spPr>
          <p:txBody>
            <a:bodyPr wrap="square" lIns="0" tIns="0" rIns="0" bIns="0" rtlCol="0"/>
            <a:lstStyle/>
            <a:p>
              <a:endParaRPr/>
            </a:p>
          </p:txBody>
        </p:sp>
        <p:sp>
          <p:nvSpPr>
            <p:cNvPr id="24" name="object 23">
              <a:extLst>
                <a:ext uri="{FF2B5EF4-FFF2-40B4-BE49-F238E27FC236}">
                  <a16:creationId xmlns:a16="http://schemas.microsoft.com/office/drawing/2014/main" id="{211D9EC5-0EB0-4349-C0C1-974EBC127640}"/>
                </a:ext>
              </a:extLst>
            </p:cNvPr>
            <p:cNvSpPr/>
            <p:nvPr/>
          </p:nvSpPr>
          <p:spPr>
            <a:xfrm>
              <a:off x="5111496" y="4465320"/>
              <a:ext cx="2580131" cy="1580388"/>
            </a:xfrm>
            <a:prstGeom prst="rect">
              <a:avLst/>
            </a:prstGeom>
            <a:blipFill>
              <a:blip r:embed="rId6" cstate="print"/>
              <a:stretch>
                <a:fillRect/>
              </a:stretch>
            </a:blipFill>
          </p:spPr>
          <p:txBody>
            <a:bodyPr wrap="square" lIns="0" tIns="0" rIns="0" bIns="0" rtlCol="0"/>
            <a:lstStyle/>
            <a:p>
              <a:endParaRPr/>
            </a:p>
          </p:txBody>
        </p:sp>
        <p:sp>
          <p:nvSpPr>
            <p:cNvPr id="25" name="object 24">
              <a:extLst>
                <a:ext uri="{FF2B5EF4-FFF2-40B4-BE49-F238E27FC236}">
                  <a16:creationId xmlns:a16="http://schemas.microsoft.com/office/drawing/2014/main" id="{D5EB78B1-4EF4-ACCA-EFE2-6E7ECC453336}"/>
                </a:ext>
              </a:extLst>
            </p:cNvPr>
            <p:cNvSpPr/>
            <p:nvPr/>
          </p:nvSpPr>
          <p:spPr>
            <a:xfrm>
              <a:off x="5289804" y="4789932"/>
              <a:ext cx="2287524" cy="981456"/>
            </a:xfrm>
            <a:prstGeom prst="rect">
              <a:avLst/>
            </a:prstGeom>
            <a:blipFill>
              <a:blip r:embed="rId13" cstate="print"/>
              <a:stretch>
                <a:fillRect/>
              </a:stretch>
            </a:blipFill>
          </p:spPr>
          <p:txBody>
            <a:bodyPr wrap="square" lIns="0" tIns="0" rIns="0" bIns="0" rtlCol="0"/>
            <a:lstStyle/>
            <a:p>
              <a:endParaRPr/>
            </a:p>
          </p:txBody>
        </p:sp>
        <p:sp>
          <p:nvSpPr>
            <p:cNvPr id="26" name="object 25">
              <a:extLst>
                <a:ext uri="{FF2B5EF4-FFF2-40B4-BE49-F238E27FC236}">
                  <a16:creationId xmlns:a16="http://schemas.microsoft.com/office/drawing/2014/main" id="{70D71E03-F52B-2100-C129-954CD421876F}"/>
                </a:ext>
              </a:extLst>
            </p:cNvPr>
            <p:cNvSpPr/>
            <p:nvPr/>
          </p:nvSpPr>
          <p:spPr>
            <a:xfrm>
              <a:off x="5132832" y="4486656"/>
              <a:ext cx="2500884" cy="1501140"/>
            </a:xfrm>
            <a:prstGeom prst="rect">
              <a:avLst/>
            </a:prstGeom>
            <a:blipFill>
              <a:blip r:embed="rId8" cstate="print"/>
              <a:stretch>
                <a:fillRect/>
              </a:stretch>
            </a:blipFill>
          </p:spPr>
          <p:txBody>
            <a:bodyPr wrap="square" lIns="0" tIns="0" rIns="0" bIns="0" rtlCol="0"/>
            <a:lstStyle/>
            <a:p>
              <a:endParaRPr/>
            </a:p>
          </p:txBody>
        </p:sp>
      </p:grpSp>
      <p:sp>
        <p:nvSpPr>
          <p:cNvPr id="27" name="object 26">
            <a:extLst>
              <a:ext uri="{FF2B5EF4-FFF2-40B4-BE49-F238E27FC236}">
                <a16:creationId xmlns:a16="http://schemas.microsoft.com/office/drawing/2014/main" id="{B3C93813-00E6-166A-5492-3DE04D97DE33}"/>
              </a:ext>
            </a:extLst>
          </p:cNvPr>
          <p:cNvSpPr txBox="1"/>
          <p:nvPr/>
        </p:nvSpPr>
        <p:spPr>
          <a:xfrm>
            <a:off x="5936124" y="5565967"/>
            <a:ext cx="1516094" cy="968214"/>
          </a:xfrm>
          <a:prstGeom prst="rect">
            <a:avLst/>
          </a:prstGeom>
        </p:spPr>
        <p:txBody>
          <a:bodyPr vert="horz" wrap="square" lIns="0" tIns="44450" rIns="0" bIns="0" rtlCol="0">
            <a:spAutoFit/>
          </a:bodyPr>
          <a:lstStyle/>
          <a:p>
            <a:pPr marL="334010" marR="5080" indent="-321945">
              <a:lnSpc>
                <a:spcPts val="2430"/>
              </a:lnSpc>
              <a:spcBef>
                <a:spcPts val="350"/>
              </a:spcBef>
            </a:pPr>
            <a:r>
              <a:rPr sz="2000" spc="-15" dirty="0">
                <a:solidFill>
                  <a:srgbClr val="FFFFFF"/>
                </a:solidFill>
                <a:latin typeface="Carlito"/>
                <a:cs typeface="Carlito"/>
              </a:rPr>
              <a:t>Find </a:t>
            </a:r>
            <a:r>
              <a:rPr sz="2000" spc="-5" dirty="0">
                <a:solidFill>
                  <a:srgbClr val="FFFFFF"/>
                </a:solidFill>
                <a:latin typeface="Carlito"/>
                <a:cs typeface="Carlito"/>
              </a:rPr>
              <a:t>launch</a:t>
            </a:r>
            <a:r>
              <a:rPr sz="2000" spc="-145" dirty="0">
                <a:solidFill>
                  <a:srgbClr val="FFFFFF"/>
                </a:solidFill>
                <a:latin typeface="Carlito"/>
                <a:cs typeface="Carlito"/>
              </a:rPr>
              <a:t> </a:t>
            </a:r>
            <a:r>
              <a:rPr sz="2000" spc="-40" dirty="0">
                <a:solidFill>
                  <a:srgbClr val="FFFFFF"/>
                </a:solidFill>
                <a:latin typeface="Carlito"/>
                <a:cs typeface="Carlito"/>
              </a:rPr>
              <a:t>info  </a:t>
            </a:r>
            <a:r>
              <a:rPr sz="2000" spc="-25" dirty="0">
                <a:solidFill>
                  <a:srgbClr val="FFFFFF"/>
                </a:solidFill>
                <a:latin typeface="Carlito"/>
                <a:cs typeface="Carlito"/>
              </a:rPr>
              <a:t>html</a:t>
            </a:r>
            <a:r>
              <a:rPr sz="2000" spc="-70" dirty="0">
                <a:solidFill>
                  <a:srgbClr val="FFFFFF"/>
                </a:solidFill>
                <a:latin typeface="Carlito"/>
                <a:cs typeface="Carlito"/>
              </a:rPr>
              <a:t> </a:t>
            </a:r>
            <a:r>
              <a:rPr sz="2000" spc="-20" dirty="0">
                <a:solidFill>
                  <a:srgbClr val="FFFFFF"/>
                </a:solidFill>
                <a:latin typeface="Carlito"/>
                <a:cs typeface="Carlito"/>
              </a:rPr>
              <a:t>table</a:t>
            </a:r>
            <a:endParaRPr sz="2000" dirty="0">
              <a:latin typeface="Carlito"/>
              <a:cs typeface="Carlito"/>
            </a:endParaRPr>
          </a:p>
        </p:txBody>
      </p:sp>
      <p:grpSp>
        <p:nvGrpSpPr>
          <p:cNvPr id="28" name="object 27">
            <a:extLst>
              <a:ext uri="{FF2B5EF4-FFF2-40B4-BE49-F238E27FC236}">
                <a16:creationId xmlns:a16="http://schemas.microsoft.com/office/drawing/2014/main" id="{E892C1B3-FB19-4968-2A9B-E1E087ED1ACE}"/>
              </a:ext>
            </a:extLst>
          </p:cNvPr>
          <p:cNvGrpSpPr/>
          <p:nvPr/>
        </p:nvGrpSpPr>
        <p:grpSpPr>
          <a:xfrm>
            <a:off x="8847990" y="4117047"/>
            <a:ext cx="2171038" cy="2622379"/>
            <a:chOff x="8438388" y="2965704"/>
            <a:chExt cx="2580640" cy="3080385"/>
          </a:xfrm>
        </p:grpSpPr>
        <p:sp>
          <p:nvSpPr>
            <p:cNvPr id="29" name="object 28">
              <a:extLst>
                <a:ext uri="{FF2B5EF4-FFF2-40B4-BE49-F238E27FC236}">
                  <a16:creationId xmlns:a16="http://schemas.microsoft.com/office/drawing/2014/main" id="{DD720683-73D3-F3F0-4153-FE100D02807B}"/>
                </a:ext>
              </a:extLst>
            </p:cNvPr>
            <p:cNvSpPr/>
            <p:nvPr/>
          </p:nvSpPr>
          <p:spPr>
            <a:xfrm>
              <a:off x="8833104" y="2965704"/>
              <a:ext cx="304800" cy="1941576"/>
            </a:xfrm>
            <a:prstGeom prst="rect">
              <a:avLst/>
            </a:prstGeom>
            <a:blipFill>
              <a:blip r:embed="rId14" cstate="print"/>
              <a:stretch>
                <a:fillRect/>
              </a:stretch>
            </a:blipFill>
          </p:spPr>
          <p:txBody>
            <a:bodyPr wrap="square" lIns="0" tIns="0" rIns="0" bIns="0" rtlCol="0"/>
            <a:lstStyle/>
            <a:p>
              <a:endParaRPr/>
            </a:p>
          </p:txBody>
        </p:sp>
        <p:sp>
          <p:nvSpPr>
            <p:cNvPr id="30" name="object 29">
              <a:extLst>
                <a:ext uri="{FF2B5EF4-FFF2-40B4-BE49-F238E27FC236}">
                  <a16:creationId xmlns:a16="http://schemas.microsoft.com/office/drawing/2014/main" id="{B3A5C36A-12F7-9312-0902-341CC33DABE0}"/>
                </a:ext>
              </a:extLst>
            </p:cNvPr>
            <p:cNvSpPr/>
            <p:nvPr/>
          </p:nvSpPr>
          <p:spPr>
            <a:xfrm>
              <a:off x="8854440" y="2987040"/>
              <a:ext cx="225551" cy="1862327"/>
            </a:xfrm>
            <a:prstGeom prst="rect">
              <a:avLst/>
            </a:prstGeom>
            <a:blipFill>
              <a:blip r:embed="rId15" cstate="print"/>
              <a:stretch>
                <a:fillRect/>
              </a:stretch>
            </a:blipFill>
          </p:spPr>
          <p:txBody>
            <a:bodyPr wrap="square" lIns="0" tIns="0" rIns="0" bIns="0" rtlCol="0"/>
            <a:lstStyle/>
            <a:p>
              <a:endParaRPr/>
            </a:p>
          </p:txBody>
        </p:sp>
        <p:sp>
          <p:nvSpPr>
            <p:cNvPr id="31" name="object 30">
              <a:extLst>
                <a:ext uri="{FF2B5EF4-FFF2-40B4-BE49-F238E27FC236}">
                  <a16:creationId xmlns:a16="http://schemas.microsoft.com/office/drawing/2014/main" id="{2F07039A-A1F8-ED94-FA87-88CB28355424}"/>
                </a:ext>
              </a:extLst>
            </p:cNvPr>
            <p:cNvSpPr/>
            <p:nvPr/>
          </p:nvSpPr>
          <p:spPr>
            <a:xfrm>
              <a:off x="8438388" y="4465320"/>
              <a:ext cx="2580131" cy="1580388"/>
            </a:xfrm>
            <a:prstGeom prst="rect">
              <a:avLst/>
            </a:prstGeom>
            <a:blipFill>
              <a:blip r:embed="rId6" cstate="print"/>
              <a:stretch>
                <a:fillRect/>
              </a:stretch>
            </a:blipFill>
          </p:spPr>
          <p:txBody>
            <a:bodyPr wrap="square" lIns="0" tIns="0" rIns="0" bIns="0" rtlCol="0"/>
            <a:lstStyle/>
            <a:p>
              <a:endParaRPr/>
            </a:p>
          </p:txBody>
        </p:sp>
        <p:sp>
          <p:nvSpPr>
            <p:cNvPr id="32" name="object 31">
              <a:extLst>
                <a:ext uri="{FF2B5EF4-FFF2-40B4-BE49-F238E27FC236}">
                  <a16:creationId xmlns:a16="http://schemas.microsoft.com/office/drawing/2014/main" id="{09342EAD-0F36-D638-E423-1495FD911BA2}"/>
                </a:ext>
              </a:extLst>
            </p:cNvPr>
            <p:cNvSpPr/>
            <p:nvPr/>
          </p:nvSpPr>
          <p:spPr>
            <a:xfrm>
              <a:off x="8546592" y="4943855"/>
              <a:ext cx="2363724" cy="673607"/>
            </a:xfrm>
            <a:prstGeom prst="rect">
              <a:avLst/>
            </a:prstGeom>
            <a:blipFill>
              <a:blip r:embed="rId16" cstate="print"/>
              <a:stretch>
                <a:fillRect/>
              </a:stretch>
            </a:blipFill>
          </p:spPr>
          <p:txBody>
            <a:bodyPr wrap="square" lIns="0" tIns="0" rIns="0" bIns="0" rtlCol="0"/>
            <a:lstStyle/>
            <a:p>
              <a:endParaRPr/>
            </a:p>
          </p:txBody>
        </p:sp>
        <p:sp>
          <p:nvSpPr>
            <p:cNvPr id="33" name="object 32">
              <a:extLst>
                <a:ext uri="{FF2B5EF4-FFF2-40B4-BE49-F238E27FC236}">
                  <a16:creationId xmlns:a16="http://schemas.microsoft.com/office/drawing/2014/main" id="{58961190-CE0E-DF44-2A50-620B505479AE}"/>
                </a:ext>
              </a:extLst>
            </p:cNvPr>
            <p:cNvSpPr/>
            <p:nvPr/>
          </p:nvSpPr>
          <p:spPr>
            <a:xfrm>
              <a:off x="8459724" y="4486656"/>
              <a:ext cx="2500883" cy="1501140"/>
            </a:xfrm>
            <a:prstGeom prst="rect">
              <a:avLst/>
            </a:prstGeom>
            <a:blipFill>
              <a:blip r:embed="rId8" cstate="print"/>
              <a:stretch>
                <a:fillRect/>
              </a:stretch>
            </a:blipFill>
          </p:spPr>
          <p:txBody>
            <a:bodyPr wrap="square" lIns="0" tIns="0" rIns="0" bIns="0" rtlCol="0"/>
            <a:lstStyle/>
            <a:p>
              <a:endParaRPr/>
            </a:p>
          </p:txBody>
        </p:sp>
      </p:grpSp>
      <p:sp>
        <p:nvSpPr>
          <p:cNvPr id="34" name="object 33">
            <a:extLst>
              <a:ext uri="{FF2B5EF4-FFF2-40B4-BE49-F238E27FC236}">
                <a16:creationId xmlns:a16="http://schemas.microsoft.com/office/drawing/2014/main" id="{98009242-BA1A-690F-8E4F-96E363E86A52}"/>
              </a:ext>
            </a:extLst>
          </p:cNvPr>
          <p:cNvSpPr txBox="1"/>
          <p:nvPr/>
        </p:nvSpPr>
        <p:spPr>
          <a:xfrm>
            <a:off x="9035951" y="5754955"/>
            <a:ext cx="1635224" cy="627736"/>
          </a:xfrm>
          <a:prstGeom prst="rect">
            <a:avLst/>
          </a:prstGeom>
        </p:spPr>
        <p:txBody>
          <a:bodyPr vert="horz" wrap="square" lIns="0" tIns="12065" rIns="0" bIns="0" rtlCol="0">
            <a:spAutoFit/>
          </a:bodyPr>
          <a:lstStyle/>
          <a:p>
            <a:pPr marL="12700">
              <a:lnSpc>
                <a:spcPct val="100000"/>
              </a:lnSpc>
              <a:spcBef>
                <a:spcPts val="95"/>
              </a:spcBef>
            </a:pPr>
            <a:r>
              <a:rPr sz="2000" spc="-40" dirty="0">
                <a:solidFill>
                  <a:srgbClr val="FFFFFF"/>
                </a:solidFill>
                <a:latin typeface="Carlito"/>
                <a:cs typeface="Carlito"/>
              </a:rPr>
              <a:t>Create</a:t>
            </a:r>
            <a:r>
              <a:rPr sz="2000" spc="-70" dirty="0">
                <a:solidFill>
                  <a:srgbClr val="FFFFFF"/>
                </a:solidFill>
                <a:latin typeface="Carlito"/>
                <a:cs typeface="Carlito"/>
              </a:rPr>
              <a:t> </a:t>
            </a:r>
            <a:r>
              <a:rPr sz="2000" spc="-10" dirty="0">
                <a:solidFill>
                  <a:srgbClr val="FFFFFF"/>
                </a:solidFill>
                <a:latin typeface="Carlito"/>
                <a:cs typeface="Carlito"/>
              </a:rPr>
              <a:t>dictionary</a:t>
            </a:r>
            <a:endParaRPr sz="2000" dirty="0">
              <a:latin typeface="Carlito"/>
              <a:cs typeface="Carlito"/>
            </a:endParaRPr>
          </a:p>
        </p:txBody>
      </p:sp>
      <p:grpSp>
        <p:nvGrpSpPr>
          <p:cNvPr id="35" name="object 34">
            <a:extLst>
              <a:ext uri="{FF2B5EF4-FFF2-40B4-BE49-F238E27FC236}">
                <a16:creationId xmlns:a16="http://schemas.microsoft.com/office/drawing/2014/main" id="{12D51B16-0AD0-BE06-B685-815ED9261D3B}"/>
              </a:ext>
            </a:extLst>
          </p:cNvPr>
          <p:cNvGrpSpPr/>
          <p:nvPr/>
        </p:nvGrpSpPr>
        <p:grpSpPr>
          <a:xfrm>
            <a:off x="8847990" y="2245723"/>
            <a:ext cx="2171038" cy="2649409"/>
            <a:chOff x="8438388" y="1089660"/>
            <a:chExt cx="2580640" cy="3112135"/>
          </a:xfrm>
        </p:grpSpPr>
        <p:sp>
          <p:nvSpPr>
            <p:cNvPr id="36" name="object 35">
              <a:extLst>
                <a:ext uri="{FF2B5EF4-FFF2-40B4-BE49-F238E27FC236}">
                  <a16:creationId xmlns:a16="http://schemas.microsoft.com/office/drawing/2014/main" id="{1D051D74-AAA0-B095-53E7-1E37A5EC146A}"/>
                </a:ext>
              </a:extLst>
            </p:cNvPr>
            <p:cNvSpPr/>
            <p:nvPr/>
          </p:nvSpPr>
          <p:spPr>
            <a:xfrm>
              <a:off x="8833104" y="1089660"/>
              <a:ext cx="304800" cy="1941576"/>
            </a:xfrm>
            <a:prstGeom prst="rect">
              <a:avLst/>
            </a:prstGeom>
            <a:blipFill>
              <a:blip r:embed="rId14" cstate="print"/>
              <a:stretch>
                <a:fillRect/>
              </a:stretch>
            </a:blipFill>
          </p:spPr>
          <p:txBody>
            <a:bodyPr wrap="square" lIns="0" tIns="0" rIns="0" bIns="0" rtlCol="0"/>
            <a:lstStyle/>
            <a:p>
              <a:endParaRPr/>
            </a:p>
          </p:txBody>
        </p:sp>
        <p:sp>
          <p:nvSpPr>
            <p:cNvPr id="37" name="object 36">
              <a:extLst>
                <a:ext uri="{FF2B5EF4-FFF2-40B4-BE49-F238E27FC236}">
                  <a16:creationId xmlns:a16="http://schemas.microsoft.com/office/drawing/2014/main" id="{C0D75B7B-85B2-BB8B-D117-AE745590F895}"/>
                </a:ext>
              </a:extLst>
            </p:cNvPr>
            <p:cNvSpPr/>
            <p:nvPr/>
          </p:nvSpPr>
          <p:spPr>
            <a:xfrm>
              <a:off x="8854440" y="1110996"/>
              <a:ext cx="225551" cy="1862327"/>
            </a:xfrm>
            <a:prstGeom prst="rect">
              <a:avLst/>
            </a:prstGeom>
            <a:blipFill>
              <a:blip r:embed="rId15" cstate="print"/>
              <a:stretch>
                <a:fillRect/>
              </a:stretch>
            </a:blipFill>
          </p:spPr>
          <p:txBody>
            <a:bodyPr wrap="square" lIns="0" tIns="0" rIns="0" bIns="0" rtlCol="0"/>
            <a:lstStyle/>
            <a:p>
              <a:endParaRPr/>
            </a:p>
          </p:txBody>
        </p:sp>
        <p:sp>
          <p:nvSpPr>
            <p:cNvPr id="38" name="object 37">
              <a:extLst>
                <a:ext uri="{FF2B5EF4-FFF2-40B4-BE49-F238E27FC236}">
                  <a16:creationId xmlns:a16="http://schemas.microsoft.com/office/drawing/2014/main" id="{6BA920A5-51F1-12C7-D15A-8E72FB1FA4BB}"/>
                </a:ext>
              </a:extLst>
            </p:cNvPr>
            <p:cNvSpPr/>
            <p:nvPr/>
          </p:nvSpPr>
          <p:spPr>
            <a:xfrm>
              <a:off x="8438388" y="2589276"/>
              <a:ext cx="2580131" cy="1580388"/>
            </a:xfrm>
            <a:prstGeom prst="rect">
              <a:avLst/>
            </a:prstGeom>
            <a:blipFill>
              <a:blip r:embed="rId6" cstate="print"/>
              <a:stretch>
                <a:fillRect/>
              </a:stretch>
            </a:blipFill>
          </p:spPr>
          <p:txBody>
            <a:bodyPr wrap="square" lIns="0" tIns="0" rIns="0" bIns="0" rtlCol="0"/>
            <a:lstStyle/>
            <a:p>
              <a:endParaRPr/>
            </a:p>
          </p:txBody>
        </p:sp>
        <p:sp>
          <p:nvSpPr>
            <p:cNvPr id="39" name="object 38">
              <a:extLst>
                <a:ext uri="{FF2B5EF4-FFF2-40B4-BE49-F238E27FC236}">
                  <a16:creationId xmlns:a16="http://schemas.microsoft.com/office/drawing/2014/main" id="{19EDF4B3-F2DB-CF85-3714-96BB76AEB238}"/>
                </a:ext>
              </a:extLst>
            </p:cNvPr>
            <p:cNvSpPr/>
            <p:nvPr/>
          </p:nvSpPr>
          <p:spPr>
            <a:xfrm>
              <a:off x="8659368" y="2606040"/>
              <a:ext cx="2203704" cy="1595628"/>
            </a:xfrm>
            <a:prstGeom prst="rect">
              <a:avLst/>
            </a:prstGeom>
            <a:blipFill>
              <a:blip r:embed="rId17" cstate="print"/>
              <a:stretch>
                <a:fillRect/>
              </a:stretch>
            </a:blipFill>
          </p:spPr>
          <p:txBody>
            <a:bodyPr wrap="square" lIns="0" tIns="0" rIns="0" bIns="0" rtlCol="0"/>
            <a:lstStyle/>
            <a:p>
              <a:endParaRPr/>
            </a:p>
          </p:txBody>
        </p:sp>
        <p:sp>
          <p:nvSpPr>
            <p:cNvPr id="40" name="object 39">
              <a:extLst>
                <a:ext uri="{FF2B5EF4-FFF2-40B4-BE49-F238E27FC236}">
                  <a16:creationId xmlns:a16="http://schemas.microsoft.com/office/drawing/2014/main" id="{D619CE69-4C1E-C739-E6F3-96DE8B7E2286}"/>
                </a:ext>
              </a:extLst>
            </p:cNvPr>
            <p:cNvSpPr/>
            <p:nvPr/>
          </p:nvSpPr>
          <p:spPr>
            <a:xfrm>
              <a:off x="8459724" y="2610612"/>
              <a:ext cx="2500883" cy="1501139"/>
            </a:xfrm>
            <a:prstGeom prst="rect">
              <a:avLst/>
            </a:prstGeom>
            <a:blipFill>
              <a:blip r:embed="rId8" cstate="print"/>
              <a:stretch>
                <a:fillRect/>
              </a:stretch>
            </a:blipFill>
          </p:spPr>
          <p:txBody>
            <a:bodyPr wrap="square" lIns="0" tIns="0" rIns="0" bIns="0" rtlCol="0"/>
            <a:lstStyle/>
            <a:p>
              <a:endParaRPr/>
            </a:p>
          </p:txBody>
        </p:sp>
      </p:grpSp>
      <p:sp>
        <p:nvSpPr>
          <p:cNvPr id="41" name="object 40">
            <a:extLst>
              <a:ext uri="{FF2B5EF4-FFF2-40B4-BE49-F238E27FC236}">
                <a16:creationId xmlns:a16="http://schemas.microsoft.com/office/drawing/2014/main" id="{9DBE4181-5FEB-F0D5-1C5D-D57DA75DA211}"/>
              </a:ext>
            </a:extLst>
          </p:cNvPr>
          <p:cNvSpPr txBox="1"/>
          <p:nvPr/>
        </p:nvSpPr>
        <p:spPr>
          <a:xfrm>
            <a:off x="9111334" y="3554770"/>
            <a:ext cx="1437031" cy="1059649"/>
          </a:xfrm>
          <a:prstGeom prst="rect">
            <a:avLst/>
          </a:prstGeom>
        </p:spPr>
        <p:txBody>
          <a:bodyPr vert="horz" wrap="square" lIns="0" tIns="40005" rIns="0" bIns="0" rtlCol="0">
            <a:spAutoFit/>
          </a:bodyPr>
          <a:lstStyle/>
          <a:p>
            <a:pPr marL="12700" marR="5080" algn="ctr">
              <a:lnSpc>
                <a:spcPct val="91600"/>
              </a:lnSpc>
              <a:spcBef>
                <a:spcPts val="315"/>
              </a:spcBef>
            </a:pPr>
            <a:r>
              <a:rPr spc="-45" dirty="0">
                <a:solidFill>
                  <a:srgbClr val="FFFFFF"/>
                </a:solidFill>
                <a:latin typeface="Carlito"/>
                <a:cs typeface="Carlito"/>
              </a:rPr>
              <a:t>Iterate</a:t>
            </a:r>
            <a:r>
              <a:rPr spc="-135" dirty="0">
                <a:solidFill>
                  <a:srgbClr val="FFFFFF"/>
                </a:solidFill>
                <a:latin typeface="Carlito"/>
                <a:cs typeface="Carlito"/>
              </a:rPr>
              <a:t> </a:t>
            </a:r>
            <a:r>
              <a:rPr spc="-20" dirty="0">
                <a:solidFill>
                  <a:srgbClr val="FFFFFF"/>
                </a:solidFill>
                <a:latin typeface="Carlito"/>
                <a:cs typeface="Carlito"/>
              </a:rPr>
              <a:t>through  table </a:t>
            </a:r>
            <a:r>
              <a:rPr spc="-5" dirty="0">
                <a:solidFill>
                  <a:srgbClr val="FFFFFF"/>
                </a:solidFill>
                <a:latin typeface="Carlito"/>
                <a:cs typeface="Carlito"/>
              </a:rPr>
              <a:t>cells </a:t>
            </a:r>
            <a:r>
              <a:rPr spc="-30" dirty="0">
                <a:solidFill>
                  <a:srgbClr val="FFFFFF"/>
                </a:solidFill>
                <a:latin typeface="Carlito"/>
                <a:cs typeface="Carlito"/>
              </a:rPr>
              <a:t>to  extract </a:t>
            </a:r>
            <a:r>
              <a:rPr spc="-35" dirty="0">
                <a:solidFill>
                  <a:srgbClr val="FFFFFF"/>
                </a:solidFill>
                <a:latin typeface="Carlito"/>
                <a:cs typeface="Carlito"/>
              </a:rPr>
              <a:t>data </a:t>
            </a:r>
            <a:r>
              <a:rPr spc="-30" dirty="0">
                <a:solidFill>
                  <a:srgbClr val="FFFFFF"/>
                </a:solidFill>
                <a:latin typeface="Carlito"/>
                <a:cs typeface="Carlito"/>
              </a:rPr>
              <a:t>to  </a:t>
            </a:r>
            <a:r>
              <a:rPr spc="-10" dirty="0">
                <a:solidFill>
                  <a:srgbClr val="FFFFFF"/>
                </a:solidFill>
                <a:latin typeface="Carlito"/>
                <a:cs typeface="Carlito"/>
              </a:rPr>
              <a:t>dictionary</a:t>
            </a:r>
            <a:endParaRPr dirty="0">
              <a:latin typeface="Carlito"/>
              <a:cs typeface="Carlito"/>
            </a:endParaRPr>
          </a:p>
        </p:txBody>
      </p:sp>
      <p:grpSp>
        <p:nvGrpSpPr>
          <p:cNvPr id="42" name="object 41">
            <a:extLst>
              <a:ext uri="{FF2B5EF4-FFF2-40B4-BE49-F238E27FC236}">
                <a16:creationId xmlns:a16="http://schemas.microsoft.com/office/drawing/2014/main" id="{F96E7438-6154-B6E3-9CC5-8079BCD9615D}"/>
              </a:ext>
            </a:extLst>
          </p:cNvPr>
          <p:cNvGrpSpPr/>
          <p:nvPr/>
        </p:nvGrpSpPr>
        <p:grpSpPr>
          <a:xfrm>
            <a:off x="8847990" y="1641566"/>
            <a:ext cx="2171038" cy="1345517"/>
            <a:chOff x="8438388" y="713231"/>
            <a:chExt cx="2580640" cy="1580515"/>
          </a:xfrm>
        </p:grpSpPr>
        <p:sp>
          <p:nvSpPr>
            <p:cNvPr id="43" name="object 42">
              <a:extLst>
                <a:ext uri="{FF2B5EF4-FFF2-40B4-BE49-F238E27FC236}">
                  <a16:creationId xmlns:a16="http://schemas.microsoft.com/office/drawing/2014/main" id="{A2B173F9-D34E-7237-09FB-1DD9BFB4D42E}"/>
                </a:ext>
              </a:extLst>
            </p:cNvPr>
            <p:cNvSpPr/>
            <p:nvPr/>
          </p:nvSpPr>
          <p:spPr>
            <a:xfrm>
              <a:off x="8438388" y="713231"/>
              <a:ext cx="2580131" cy="1580388"/>
            </a:xfrm>
            <a:prstGeom prst="rect">
              <a:avLst/>
            </a:prstGeom>
            <a:blipFill>
              <a:blip r:embed="rId6" cstate="print"/>
              <a:stretch>
                <a:fillRect/>
              </a:stretch>
            </a:blipFill>
          </p:spPr>
          <p:txBody>
            <a:bodyPr wrap="square" lIns="0" tIns="0" rIns="0" bIns="0" rtlCol="0"/>
            <a:lstStyle/>
            <a:p>
              <a:endParaRPr/>
            </a:p>
          </p:txBody>
        </p:sp>
        <p:sp>
          <p:nvSpPr>
            <p:cNvPr id="44" name="object 43">
              <a:extLst>
                <a:ext uri="{FF2B5EF4-FFF2-40B4-BE49-F238E27FC236}">
                  <a16:creationId xmlns:a16="http://schemas.microsoft.com/office/drawing/2014/main" id="{7957A5EC-0637-4C52-7046-2EE2C27A4767}"/>
                </a:ext>
              </a:extLst>
            </p:cNvPr>
            <p:cNvSpPr/>
            <p:nvPr/>
          </p:nvSpPr>
          <p:spPr>
            <a:xfrm>
              <a:off x="8525256" y="1037843"/>
              <a:ext cx="2468879" cy="981455"/>
            </a:xfrm>
            <a:prstGeom prst="rect">
              <a:avLst/>
            </a:prstGeom>
            <a:blipFill>
              <a:blip r:embed="rId18" cstate="print"/>
              <a:stretch>
                <a:fillRect/>
              </a:stretch>
            </a:blipFill>
          </p:spPr>
          <p:txBody>
            <a:bodyPr wrap="square" lIns="0" tIns="0" rIns="0" bIns="0" rtlCol="0"/>
            <a:lstStyle/>
            <a:p>
              <a:endParaRPr/>
            </a:p>
          </p:txBody>
        </p:sp>
        <p:sp>
          <p:nvSpPr>
            <p:cNvPr id="45" name="object 44">
              <a:extLst>
                <a:ext uri="{FF2B5EF4-FFF2-40B4-BE49-F238E27FC236}">
                  <a16:creationId xmlns:a16="http://schemas.microsoft.com/office/drawing/2014/main" id="{7536636A-2222-C45D-54B6-6D2512C5F80A}"/>
                </a:ext>
              </a:extLst>
            </p:cNvPr>
            <p:cNvSpPr/>
            <p:nvPr/>
          </p:nvSpPr>
          <p:spPr>
            <a:xfrm>
              <a:off x="8459724" y="734567"/>
              <a:ext cx="2500883" cy="1501139"/>
            </a:xfrm>
            <a:prstGeom prst="rect">
              <a:avLst/>
            </a:prstGeom>
            <a:blipFill>
              <a:blip r:embed="rId8" cstate="print"/>
              <a:stretch>
                <a:fillRect/>
              </a:stretch>
            </a:blipFill>
          </p:spPr>
          <p:txBody>
            <a:bodyPr wrap="square" lIns="0" tIns="0" rIns="0" bIns="0" rtlCol="0"/>
            <a:lstStyle/>
            <a:p>
              <a:endParaRPr/>
            </a:p>
          </p:txBody>
        </p:sp>
      </p:grpSp>
      <p:sp>
        <p:nvSpPr>
          <p:cNvPr id="46" name="object 45">
            <a:extLst>
              <a:ext uri="{FF2B5EF4-FFF2-40B4-BE49-F238E27FC236}">
                <a16:creationId xmlns:a16="http://schemas.microsoft.com/office/drawing/2014/main" id="{4D627394-1F76-1915-FD12-6653F906D52C}"/>
              </a:ext>
            </a:extLst>
          </p:cNvPr>
          <p:cNvSpPr txBox="1"/>
          <p:nvPr/>
        </p:nvSpPr>
        <p:spPr>
          <a:xfrm>
            <a:off x="9020864" y="1893751"/>
            <a:ext cx="1668345" cy="969495"/>
          </a:xfrm>
          <a:prstGeom prst="rect">
            <a:avLst/>
          </a:prstGeom>
        </p:spPr>
        <p:txBody>
          <a:bodyPr vert="horz" wrap="square" lIns="0" tIns="45719" rIns="0" bIns="0" rtlCol="0">
            <a:spAutoFit/>
          </a:bodyPr>
          <a:lstStyle/>
          <a:p>
            <a:pPr marL="384175" marR="5080" indent="-372110">
              <a:lnSpc>
                <a:spcPts val="2420"/>
              </a:lnSpc>
              <a:spcBef>
                <a:spcPts val="359"/>
              </a:spcBef>
            </a:pPr>
            <a:r>
              <a:rPr sz="2000" spc="-20" dirty="0">
                <a:solidFill>
                  <a:srgbClr val="FFFFFF"/>
                </a:solidFill>
                <a:latin typeface="Carlito"/>
                <a:cs typeface="Carlito"/>
              </a:rPr>
              <a:t>Cast </a:t>
            </a:r>
            <a:r>
              <a:rPr sz="2000" spc="-5" dirty="0">
                <a:solidFill>
                  <a:srgbClr val="FFFFFF"/>
                </a:solidFill>
                <a:latin typeface="Carlito"/>
                <a:cs typeface="Carlito"/>
              </a:rPr>
              <a:t>dictionary</a:t>
            </a:r>
            <a:r>
              <a:rPr sz="2000" spc="-135" dirty="0">
                <a:solidFill>
                  <a:srgbClr val="FFFFFF"/>
                </a:solidFill>
                <a:latin typeface="Carlito"/>
                <a:cs typeface="Carlito"/>
              </a:rPr>
              <a:t> </a:t>
            </a:r>
            <a:r>
              <a:rPr sz="2000" spc="-60" dirty="0">
                <a:solidFill>
                  <a:srgbClr val="FFFFFF"/>
                </a:solidFill>
                <a:latin typeface="Carlito"/>
                <a:cs typeface="Carlito"/>
              </a:rPr>
              <a:t>to  </a:t>
            </a:r>
            <a:r>
              <a:rPr sz="2000" spc="-30" dirty="0">
                <a:solidFill>
                  <a:srgbClr val="FFFFFF"/>
                </a:solidFill>
                <a:latin typeface="Carlito"/>
                <a:cs typeface="Carlito"/>
              </a:rPr>
              <a:t>DataFrame</a:t>
            </a:r>
            <a:endParaRPr sz="2000" dirty="0">
              <a:latin typeface="Carlito"/>
              <a:cs typeface="Carlito"/>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178</TotalTime>
  <Words>2585</Words>
  <Application>Microsoft Office PowerPoint</Application>
  <PresentationFormat>Panorámica</PresentationFormat>
  <Paragraphs>290</Paragraphs>
  <Slides>47</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47</vt:i4>
      </vt:variant>
    </vt:vector>
  </HeadingPairs>
  <TitlesOfParts>
    <vt:vector size="53" baseType="lpstr">
      <vt:lpstr>Abadi</vt:lpstr>
      <vt:lpstr>Arial</vt:lpstr>
      <vt:lpstr>Calibri</vt:lpstr>
      <vt:lpstr>Carlito</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Valentina Hernandez</cp:lastModifiedBy>
  <cp:revision>199</cp:revision>
  <dcterms:created xsi:type="dcterms:W3CDTF">2021-04-29T18:58:34Z</dcterms:created>
  <dcterms:modified xsi:type="dcterms:W3CDTF">2024-07-11T14:41:47Z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